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2" r:id="rId3"/>
    <p:sldId id="258" r:id="rId4"/>
    <p:sldId id="259" r:id="rId5"/>
    <p:sldId id="257" r:id="rId6"/>
    <p:sldId id="263" r:id="rId7"/>
    <p:sldId id="264" r:id="rId8"/>
    <p:sldId id="265" r:id="rId9"/>
    <p:sldId id="266" r:id="rId10"/>
    <p:sldId id="260" r:id="rId11"/>
    <p:sldId id="261" r:id="rId12"/>
    <p:sldId id="267" r:id="rId13"/>
    <p:sldId id="268" r:id="rId1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2" d="100"/>
          <a:sy n="102" d="100"/>
        </p:scale>
        <p:origin x="22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5488CC-D1F9-4124-96EE-9A7EF773A352}" type="datetimeFigureOut">
              <a:rPr lang="ru-RU" smtClean="0"/>
              <a:t>29.11.2020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7DF170-343C-4B81-AB61-75A689A7B306}" type="slidenum">
              <a:rPr lang="ru-RU" smtClean="0"/>
              <a:t>‹#›</a:t>
            </a:fld>
            <a:endParaRPr lang="ru-RU"/>
          </a:p>
        </p:txBody>
      </p:sp>
    </p:spTree>
    <p:extLst>
      <p:ext uri="{BB962C8B-B14F-4D97-AF65-F5344CB8AC3E}">
        <p14:creationId xmlns:p14="http://schemas.microsoft.com/office/powerpoint/2010/main" val="784661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F7DF170-343C-4B81-AB61-75A689A7B306}" type="slidenum">
              <a:rPr lang="ru-RU" smtClean="0"/>
              <a:t>5</a:t>
            </a:fld>
            <a:endParaRPr lang="ru-RU"/>
          </a:p>
        </p:txBody>
      </p:sp>
    </p:spTree>
    <p:extLst>
      <p:ext uri="{BB962C8B-B14F-4D97-AF65-F5344CB8AC3E}">
        <p14:creationId xmlns:p14="http://schemas.microsoft.com/office/powerpoint/2010/main" val="3504618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832495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3769202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3442916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633851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130425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4E82AE3-4727-4A9C-AD19-085B27A054AD}" type="datetimeFigureOut">
              <a:rPr lang="ru-RU" smtClean="0"/>
              <a:t>29.11.2020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465084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4E82AE3-4727-4A9C-AD19-085B27A054AD}" type="datetimeFigureOut">
              <a:rPr lang="ru-RU" smtClean="0"/>
              <a:t>29.11.2020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1355550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4E82AE3-4727-4A9C-AD19-085B27A054AD}" type="datetimeFigureOut">
              <a:rPr lang="ru-RU" smtClean="0"/>
              <a:t>29.11.2020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548104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E82AE3-4727-4A9C-AD19-085B27A054AD}" type="datetimeFigureOut">
              <a:rPr lang="ru-RU" smtClean="0"/>
              <a:t>29.11.2020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2429961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4E82AE3-4727-4A9C-AD19-085B27A054AD}" type="datetimeFigureOut">
              <a:rPr lang="ru-RU" smtClean="0"/>
              <a:t>29.11.2020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2773278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4E82AE3-4727-4A9C-AD19-085B27A054AD}" type="datetimeFigureOut">
              <a:rPr lang="ru-RU" smtClean="0"/>
              <a:t>29.11.2020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A1967BE-7D1B-42F4-850A-8EBBD4D19724}" type="slidenum">
              <a:rPr lang="ru-RU" smtClean="0"/>
              <a:t>‹#›</a:t>
            </a:fld>
            <a:endParaRPr lang="ru-RU"/>
          </a:p>
        </p:txBody>
      </p:sp>
    </p:spTree>
    <p:extLst>
      <p:ext uri="{BB962C8B-B14F-4D97-AF65-F5344CB8AC3E}">
        <p14:creationId xmlns:p14="http://schemas.microsoft.com/office/powerpoint/2010/main" val="2536163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E82AE3-4727-4A9C-AD19-085B27A054AD}" type="datetimeFigureOut">
              <a:rPr lang="ru-RU" smtClean="0"/>
              <a:t>29.11.2020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1967BE-7D1B-42F4-850A-8EBBD4D19724}" type="slidenum">
              <a:rPr lang="ru-RU" smtClean="0"/>
              <a:t>‹#›</a:t>
            </a:fld>
            <a:endParaRPr lang="ru-RU"/>
          </a:p>
        </p:txBody>
      </p:sp>
    </p:spTree>
    <p:extLst>
      <p:ext uri="{BB962C8B-B14F-4D97-AF65-F5344CB8AC3E}">
        <p14:creationId xmlns:p14="http://schemas.microsoft.com/office/powerpoint/2010/main" val="13771682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90194" y="433633"/>
            <a:ext cx="11293311" cy="2031325"/>
          </a:xfrm>
          <a:prstGeom prst="rect">
            <a:avLst/>
          </a:prstGeom>
          <a:noFill/>
        </p:spPr>
        <p:txBody>
          <a:bodyPr wrap="square" rtlCol="0">
            <a:spAutoFit/>
          </a:bodyPr>
          <a:lstStyle/>
          <a:p>
            <a:pPr algn="just"/>
            <a:r>
              <a:rPr lang="ru-RU" sz="1400" b="1" dirty="0">
                <a:latin typeface="Times New Roman" panose="02020603050405020304" pitchFamily="18" charset="0"/>
                <a:cs typeface="Times New Roman" panose="02020603050405020304" pitchFamily="18" charset="0"/>
              </a:rPr>
              <a:t>Единый классификатор медицинских услуг</a:t>
            </a:r>
            <a:r>
              <a:rPr lang="ru-RU" sz="1400" dirty="0">
                <a:latin typeface="Times New Roman" panose="02020603050405020304" pitchFamily="18" charset="0"/>
                <a:cs typeface="Times New Roman" panose="02020603050405020304" pitchFamily="18" charset="0"/>
              </a:rPr>
              <a:t> (далее – Классификатор) представляет собой систематизированный перечень кодов и наименований медицинских услуг в здравоохранении. </a:t>
            </a:r>
            <a:r>
              <a:rPr lang="ru-RU" sz="1400" dirty="0" smtClean="0">
                <a:latin typeface="Times New Roman" panose="02020603050405020304" pitchFamily="18" charset="0"/>
                <a:cs typeface="Times New Roman" panose="02020603050405020304" pitchFamily="18" charset="0"/>
              </a:rPr>
              <a:t>Данный Классификатор был разработан в рамках мероприятий по адаптации Номенклатуры медицинских услуг РФ.</a:t>
            </a:r>
          </a:p>
          <a:p>
            <a:pPr algn="just"/>
            <a:r>
              <a:rPr lang="ru-RU" sz="1400" dirty="0" smtClean="0">
                <a:latin typeface="Times New Roman" panose="02020603050405020304" pitchFamily="18" charset="0"/>
                <a:cs typeface="Times New Roman" panose="02020603050405020304" pitchFamily="18" charset="0"/>
              </a:rPr>
              <a:t> </a:t>
            </a:r>
            <a:endParaRPr lang="en-US" sz="1400" dirty="0" smtClean="0">
              <a:latin typeface="Times New Roman" panose="02020603050405020304" pitchFamily="18" charset="0"/>
              <a:cs typeface="Times New Roman" panose="02020603050405020304" pitchFamily="18" charset="0"/>
            </a:endParaRPr>
          </a:p>
          <a:p>
            <a:pPr algn="just"/>
            <a:r>
              <a:rPr lang="ru-RU" sz="1400" dirty="0" smtClean="0">
                <a:latin typeface="Times New Roman" panose="02020603050405020304" pitchFamily="18" charset="0"/>
                <a:cs typeface="Times New Roman" panose="02020603050405020304" pitchFamily="18" charset="0"/>
              </a:rPr>
              <a:t>Код </a:t>
            </a:r>
            <a:r>
              <a:rPr lang="ru-RU" sz="1400" dirty="0">
                <a:latin typeface="Times New Roman" panose="02020603050405020304" pitchFamily="18" charset="0"/>
                <a:cs typeface="Times New Roman" panose="02020603050405020304" pitchFamily="18" charset="0"/>
              </a:rPr>
              <a:t>услуги в Классификаторе состоит из буквенно-цифрового шифра от 8 до 11 знаков. </a:t>
            </a:r>
            <a:endParaRPr lang="ru-RU" sz="1400" dirty="0" smtClean="0">
              <a:latin typeface="Times New Roman" panose="02020603050405020304" pitchFamily="18" charset="0"/>
              <a:cs typeface="Times New Roman" panose="02020603050405020304" pitchFamily="18" charset="0"/>
            </a:endParaRPr>
          </a:p>
          <a:p>
            <a:pPr algn="just"/>
            <a:endParaRPr lang="en-US" sz="1400" dirty="0" smtClean="0">
              <a:latin typeface="Times New Roman" panose="02020603050405020304" pitchFamily="18" charset="0"/>
              <a:cs typeface="Times New Roman" panose="02020603050405020304" pitchFamily="18" charset="0"/>
            </a:endParaRPr>
          </a:p>
          <a:p>
            <a:pPr algn="just"/>
            <a:r>
              <a:rPr lang="ru-RU" sz="1400" dirty="0">
                <a:latin typeface="Times New Roman" panose="02020603050405020304" pitchFamily="18" charset="0"/>
                <a:cs typeface="Times New Roman" panose="02020603050405020304" pitchFamily="18" charset="0"/>
              </a:rPr>
              <a:t>Алгоритм кодирования медицинской услуги в </a:t>
            </a:r>
            <a:r>
              <a:rPr lang="ru-RU" sz="1400" dirty="0" smtClean="0">
                <a:latin typeface="Times New Roman" panose="02020603050405020304" pitchFamily="18" charset="0"/>
                <a:cs typeface="Times New Roman" panose="02020603050405020304" pitchFamily="18" charset="0"/>
              </a:rPr>
              <a:t>Классификаторе:</a:t>
            </a:r>
          </a:p>
          <a:p>
            <a:pPr algn="just"/>
            <a:endParaRPr lang="ru-RU" sz="1400" dirty="0" smtClean="0">
              <a:latin typeface="Times New Roman" panose="02020603050405020304" pitchFamily="18" charset="0"/>
              <a:cs typeface="Times New Roman" panose="02020603050405020304" pitchFamily="18" charset="0"/>
            </a:endParaRPr>
          </a:p>
          <a:p>
            <a:pPr algn="just"/>
            <a:endParaRPr lang="ru-RU" sz="1400" dirty="0">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3376199118"/>
              </p:ext>
            </p:extLst>
          </p:nvPr>
        </p:nvGraphicFramePr>
        <p:xfrm>
          <a:off x="1018095" y="2759935"/>
          <a:ext cx="9775596" cy="3574877"/>
        </p:xfrm>
        <a:graphic>
          <a:graphicData uri="http://schemas.openxmlformats.org/drawingml/2006/table">
            <a:tbl>
              <a:tblPr>
                <a:tableStyleId>{5C22544A-7EE6-4342-B048-85BDC9FD1C3A}</a:tableStyleId>
              </a:tblPr>
              <a:tblGrid>
                <a:gridCol w="1481594">
                  <a:extLst>
                    <a:ext uri="{9D8B030D-6E8A-4147-A177-3AD203B41FA5}">
                      <a16:colId xmlns:a16="http://schemas.microsoft.com/office/drawing/2014/main" val="1779910029"/>
                    </a:ext>
                  </a:extLst>
                </a:gridCol>
                <a:gridCol w="1651904">
                  <a:extLst>
                    <a:ext uri="{9D8B030D-6E8A-4147-A177-3AD203B41FA5}">
                      <a16:colId xmlns:a16="http://schemas.microsoft.com/office/drawing/2014/main" val="1242155383"/>
                    </a:ext>
                  </a:extLst>
                </a:gridCol>
                <a:gridCol w="2946472">
                  <a:extLst>
                    <a:ext uri="{9D8B030D-6E8A-4147-A177-3AD203B41FA5}">
                      <a16:colId xmlns:a16="http://schemas.microsoft.com/office/drawing/2014/main" val="2628125315"/>
                    </a:ext>
                  </a:extLst>
                </a:gridCol>
                <a:gridCol w="1990435">
                  <a:extLst>
                    <a:ext uri="{9D8B030D-6E8A-4147-A177-3AD203B41FA5}">
                      <a16:colId xmlns:a16="http://schemas.microsoft.com/office/drawing/2014/main" val="3075733407"/>
                    </a:ext>
                  </a:extLst>
                </a:gridCol>
                <a:gridCol w="1705191">
                  <a:extLst>
                    <a:ext uri="{9D8B030D-6E8A-4147-A177-3AD203B41FA5}">
                      <a16:colId xmlns:a16="http://schemas.microsoft.com/office/drawing/2014/main" val="3981048331"/>
                    </a:ext>
                  </a:extLst>
                </a:gridCol>
              </a:tblGrid>
              <a:tr h="1231601">
                <a:tc>
                  <a:txBody>
                    <a:bodyPr/>
                    <a:lstStyle/>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Раздел медицинской услуги</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Тип медицинской услуги</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solidFill>
                      <a:schemeClr val="accent1">
                        <a:tint val="20000"/>
                      </a:schemeClr>
                    </a:solidFill>
                  </a:tcPr>
                </a:tc>
                <a:tc>
                  <a:txBody>
                    <a:bodyPr/>
                    <a:lstStyle/>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Класс медицинской услуги</a:t>
                      </a:r>
                      <a:endParaRPr lang="ru-RU" sz="1400" b="1" dirty="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(анатомо-функциональная область / перечень медицинских специальностей)</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Вид медицинской услуги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b="1" dirty="0">
                          <a:effectLst/>
                          <a:highlight>
                            <a:srgbClr val="FFFFFF"/>
                          </a:highlight>
                          <a:latin typeface="Times New Roman" panose="02020603050405020304" pitchFamily="18" charset="0"/>
                          <a:cs typeface="Times New Roman" panose="02020603050405020304" pitchFamily="18" charset="0"/>
                        </a:rPr>
                        <a:t>Подвид медицинской услуги </a:t>
                      </a:r>
                      <a:endParaRPr lang="ru-RU" sz="14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extLst>
                  <a:ext uri="{0D108BD9-81ED-4DB2-BD59-A6C34878D82A}">
                    <a16:rowId xmlns:a16="http://schemas.microsoft.com/office/drawing/2014/main" val="1213160465"/>
                  </a:ext>
                </a:extLst>
              </a:tr>
              <a:tr h="690990">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Х.</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ХХ.</a:t>
                      </a:r>
                      <a:endParaRPr lang="ru-RU" sz="140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ХХ.</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ХХХ.</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ХХХ.</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extLst>
                  <a:ext uri="{0D108BD9-81ED-4DB2-BD59-A6C34878D82A}">
                    <a16:rowId xmlns:a16="http://schemas.microsoft.com/office/drawing/2014/main" val="2221254419"/>
                  </a:ext>
                </a:extLst>
              </a:tr>
              <a:tr h="961296">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A</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01-0</a:t>
                      </a:r>
                      <a:r>
                        <a:rPr lang="ru-RU" sz="1400">
                          <a:effectLst/>
                          <a:latin typeface="Times New Roman" panose="02020603050405020304" pitchFamily="18" charset="0"/>
                          <a:cs typeface="Times New Roman" panose="02020603050405020304" pitchFamily="18" charset="0"/>
                        </a:rPr>
                        <a:t>3</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01- 76</a:t>
                      </a:r>
                      <a:endParaRPr lang="ru-RU" sz="1400" dirty="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(перечень медицинских специальностей)</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001- 999</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001- 999</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extLst>
                  <a:ext uri="{0D108BD9-81ED-4DB2-BD59-A6C34878D82A}">
                    <a16:rowId xmlns:a16="http://schemas.microsoft.com/office/drawing/2014/main" val="3672845880"/>
                  </a:ext>
                </a:extLst>
              </a:tr>
              <a:tr h="690990">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В</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01-24</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01-31</a:t>
                      </a:r>
                      <a:endParaRPr lang="ru-RU" sz="1400">
                        <a:effectLst/>
                        <a:latin typeface="Times New Roman" panose="02020603050405020304" pitchFamily="18" charset="0"/>
                        <a:cs typeface="Times New Roman" panose="02020603050405020304" pitchFamily="18" charset="0"/>
                      </a:endParaRPr>
                    </a:p>
                    <a:p>
                      <a:pPr algn="ctr">
                        <a:lnSpc>
                          <a:spcPct val="107000"/>
                        </a:lnSpc>
                        <a:spcAft>
                          <a:spcPts val="0"/>
                        </a:spcAft>
                      </a:pPr>
                      <a:r>
                        <a:rPr lang="ru-RU" sz="1400">
                          <a:effectLst/>
                          <a:highlight>
                            <a:srgbClr val="FFFFFF"/>
                          </a:highlight>
                          <a:latin typeface="Times New Roman" panose="02020603050405020304" pitchFamily="18" charset="0"/>
                          <a:cs typeface="Times New Roman" panose="02020603050405020304" pitchFamily="18" charset="0"/>
                        </a:rPr>
                        <a:t>(анатомо-функциональная область)</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001- 999</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ctr">
                        <a:lnSpc>
                          <a:spcPct val="107000"/>
                        </a:lnSpc>
                        <a:spcAft>
                          <a:spcPts val="0"/>
                        </a:spcAft>
                      </a:pPr>
                      <a:r>
                        <a:rPr lang="ru-RU" sz="1400" dirty="0">
                          <a:effectLst/>
                          <a:highlight>
                            <a:srgbClr val="FFFFFF"/>
                          </a:highlight>
                          <a:latin typeface="Times New Roman" panose="02020603050405020304" pitchFamily="18" charset="0"/>
                          <a:cs typeface="Times New Roman" panose="02020603050405020304" pitchFamily="18" charset="0"/>
                        </a:rPr>
                        <a:t>001- 999</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extLst>
                  <a:ext uri="{0D108BD9-81ED-4DB2-BD59-A6C34878D82A}">
                    <a16:rowId xmlns:a16="http://schemas.microsoft.com/office/drawing/2014/main" val="2166959386"/>
                  </a:ext>
                </a:extLst>
              </a:tr>
            </a:tbl>
          </a:graphicData>
        </a:graphic>
      </p:graphicFrame>
    </p:spTree>
    <p:extLst>
      <p:ext uri="{BB962C8B-B14F-4D97-AF65-F5344CB8AC3E}">
        <p14:creationId xmlns:p14="http://schemas.microsoft.com/office/powerpoint/2010/main" val="3871279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5770" y="0"/>
            <a:ext cx="1200150" cy="369332"/>
          </a:xfrm>
          <a:prstGeom prst="rect">
            <a:avLst/>
          </a:prstGeom>
          <a:noFill/>
        </p:spPr>
        <p:txBody>
          <a:bodyPr wrap="square" rtlCol="0">
            <a:spAutoFit/>
          </a:bodyPr>
          <a:lstStyle/>
          <a:p>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Раздел В</a:t>
            </a:r>
            <a:endPar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45770" y="369332"/>
            <a:ext cx="9326880" cy="507831"/>
          </a:xfrm>
          <a:prstGeom prst="rect">
            <a:avLst/>
          </a:prstGeom>
        </p:spPr>
        <p:txBody>
          <a:bodyPr wrap="square">
            <a:spAutoFit/>
          </a:bodyPr>
          <a:lstStyle/>
          <a:p>
            <a:pPr algn="just">
              <a:lnSpc>
                <a:spcPct val="150000"/>
              </a:lnSpc>
              <a:spcAft>
                <a:spcPts val="0"/>
              </a:spcAft>
            </a:pPr>
            <a:r>
              <a:rPr lang="ru-RU" dirty="0" smtClean="0">
                <a:latin typeface="Times New Roman" panose="02020603050405020304" pitchFamily="18" charset="0"/>
                <a:ea typeface="Times New Roman" panose="02020603050405020304" pitchFamily="18" charset="0"/>
              </a:rPr>
              <a:t>Классы </a:t>
            </a:r>
            <a:r>
              <a:rPr lang="ru-RU" dirty="0">
                <a:latin typeface="Times New Roman" panose="02020603050405020304" pitchFamily="18" charset="0"/>
                <a:ea typeface="Times New Roman" panose="02020603050405020304" pitchFamily="18" charset="0"/>
              </a:rPr>
              <a:t>раздела "B" (от 01 до 31) обозначает анатомо-функциональную область:</a:t>
            </a:r>
            <a:endParaRPr lang="ru-RU" sz="1600" dirty="0">
              <a:effectLst/>
              <a:latin typeface="Times New Roman" panose="02020603050405020304" pitchFamily="18" charset="0"/>
              <a:ea typeface="Calibri" panose="020F0502020204030204" pitchFamily="34" charset="0"/>
            </a:endParaRPr>
          </a:p>
        </p:txBody>
      </p:sp>
      <p:graphicFrame>
        <p:nvGraphicFramePr>
          <p:cNvPr id="6" name="Таблица 5"/>
          <p:cNvGraphicFramePr>
            <a:graphicFrameLocks noGrp="1"/>
          </p:cNvGraphicFramePr>
          <p:nvPr>
            <p:extLst>
              <p:ext uri="{D42A27DB-BD31-4B8C-83A1-F6EECF244321}">
                <p14:modId xmlns:p14="http://schemas.microsoft.com/office/powerpoint/2010/main" val="155809279"/>
              </p:ext>
            </p:extLst>
          </p:nvPr>
        </p:nvGraphicFramePr>
        <p:xfrm>
          <a:off x="445770" y="877163"/>
          <a:ext cx="8858250" cy="5562600"/>
        </p:xfrm>
        <a:graphic>
          <a:graphicData uri="http://schemas.openxmlformats.org/drawingml/2006/table">
            <a:tbl>
              <a:tblPr firstRow="1" bandRow="1">
                <a:tableStyleId>{5C22544A-7EE6-4342-B048-85BDC9FD1C3A}</a:tableStyleId>
              </a:tblPr>
              <a:tblGrid>
                <a:gridCol w="4429125">
                  <a:extLst>
                    <a:ext uri="{9D8B030D-6E8A-4147-A177-3AD203B41FA5}">
                      <a16:colId xmlns:a16="http://schemas.microsoft.com/office/drawing/2014/main" val="424354844"/>
                    </a:ext>
                  </a:extLst>
                </a:gridCol>
                <a:gridCol w="4429125">
                  <a:extLst>
                    <a:ext uri="{9D8B030D-6E8A-4147-A177-3AD203B41FA5}">
                      <a16:colId xmlns:a16="http://schemas.microsoft.com/office/drawing/2014/main" val="813846802"/>
                    </a:ext>
                  </a:extLst>
                </a:gridCol>
              </a:tblGrid>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01</a:t>
                      </a:r>
                      <a:r>
                        <a:rPr lang="ru-RU" sz="1400" b="0" kern="1200" baseline="0" dirty="0" smtClean="0">
                          <a:solidFill>
                            <a:schemeClr val="tx1"/>
                          </a:solidFill>
                          <a:effectLst/>
                          <a:latin typeface="Times New Roman" panose="02020603050405020304" pitchFamily="18" charset="0"/>
                          <a:ea typeface="+mn-ea"/>
                          <a:cs typeface="Times New Roman" panose="02020603050405020304" pitchFamily="18" charset="0"/>
                        </a:rPr>
                        <a:t> - </a:t>
                      </a:r>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кожа, подкожно-жировая клетчатка, придатки кожи</a:t>
                      </a:r>
                      <a:endParaRPr lang="ru-RU" sz="14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пищевод, желудок, двенадцатиперстная кишка</a:t>
                      </a:r>
                      <a:endParaRPr lang="ru-RU" sz="14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extLst>
                  <a:ext uri="{0D108BD9-81ED-4DB2-BD59-A6C34878D82A}">
                    <a16:rowId xmlns:a16="http://schemas.microsoft.com/office/drawing/2014/main" val="3441385308"/>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02 - мышечная система</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16 - тонкая кишка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99288108"/>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03 - костная система</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17 - толстая кишка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23448781"/>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04 - суставы</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18 - сигмовидная и прямая кишка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01205648"/>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05 - система органов кроветворения и кровь</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19 - женские половые органы</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541140341"/>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06 - иммунная система</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20 - мужские половые органы</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627431105"/>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07 - полость рта и зубы</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21 - железы внутренней секреции</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51906302"/>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08 - верхние дыхательные пути</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22 - центральная нервная система и головной мозг</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89417095"/>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09 - нижние дыхательные пути и легочная ткань</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23 - периферическая нервная система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90333057"/>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10 - сердце и перикард</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24 - орган слуха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91253736"/>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11 - средостение</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25 - орган зрения</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226730494"/>
                  </a:ext>
                </a:extLst>
              </a:tr>
              <a:tr h="370840">
                <a:tc>
                  <a:txBody>
                    <a:bodyPr/>
                    <a:lstStyle/>
                    <a:p>
                      <a:pPr>
                        <a:lnSpc>
                          <a:spcPct val="107000"/>
                        </a:lnSpc>
                        <a:spcAft>
                          <a:spcPts val="0"/>
                        </a:spcAft>
                      </a:pPr>
                      <a:r>
                        <a:rPr lang="ru-RU" sz="1400" b="0" dirty="0" smtClean="0">
                          <a:solidFill>
                            <a:schemeClr val="tx1"/>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12 - крупные </a:t>
                      </a:r>
                      <a:r>
                        <a:rPr lang="ru-RU" sz="1400" b="0" dirty="0">
                          <a:solidFill>
                            <a:schemeClr val="tx1"/>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кровеносные сосуды</a:t>
                      </a:r>
                      <a:endParaRPr lang="ru-RU" sz="14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26 - орган обоняния</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235923884"/>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13 - система микроциркуляции</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27 - почки и мочевыделительная система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45628185"/>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14 - печень и желчевыводящие пути</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28 - психическая сфера</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33080846"/>
                  </a:ext>
                </a:extLst>
              </a:tr>
              <a:tr h="370840">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15 - поджелудочная железа</a:t>
                      </a:r>
                      <a:endParaRPr lang="ru-RU"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1400" b="0" kern="1200" dirty="0" smtClean="0">
                          <a:solidFill>
                            <a:schemeClr val="tx1"/>
                          </a:solidFill>
                          <a:effectLst/>
                          <a:latin typeface="Times New Roman" panose="02020603050405020304" pitchFamily="18" charset="0"/>
                          <a:ea typeface="+mn-ea"/>
                          <a:cs typeface="Times New Roman" panose="02020603050405020304" pitchFamily="18" charset="0"/>
                        </a:rPr>
                        <a:t>29 - прочие*</a:t>
                      </a:r>
                      <a:endParaRPr lang="ru-RU"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033012716"/>
                  </a:ext>
                </a:extLst>
              </a:tr>
            </a:tbl>
          </a:graphicData>
        </a:graphic>
      </p:graphicFrame>
    </p:spTree>
    <p:extLst>
      <p:ext uri="{BB962C8B-B14F-4D97-AF65-F5344CB8AC3E}">
        <p14:creationId xmlns:p14="http://schemas.microsoft.com/office/powerpoint/2010/main" val="2662696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36220" y="259140"/>
            <a:ext cx="11445240" cy="2277547"/>
          </a:xfrm>
          <a:prstGeom prst="rect">
            <a:avLst/>
          </a:prstGeom>
        </p:spPr>
        <p:txBody>
          <a:bodyPr wrap="square">
            <a:spAutoFit/>
          </a:bodyPr>
          <a:lstStyle/>
          <a:p>
            <a:pPr indent="450215" algn="just">
              <a:spcAft>
                <a:spcPts val="0"/>
              </a:spcAft>
            </a:pPr>
            <a:r>
              <a:rPr lang="ru-RU" b="1" dirty="0" smtClean="0">
                <a:latin typeface="Times New Roman" panose="02020603050405020304" pitchFamily="18" charset="0"/>
                <a:ea typeface="Times New Roman" panose="02020603050405020304" pitchFamily="18" charset="0"/>
              </a:rPr>
              <a:t>*Класс «Прочие» </a:t>
            </a:r>
            <a:r>
              <a:rPr lang="ru-RU" dirty="0">
                <a:latin typeface="Times New Roman" panose="02020603050405020304" pitchFamily="18" charset="0"/>
                <a:ea typeface="Times New Roman" panose="02020603050405020304" pitchFamily="18" charset="0"/>
              </a:rPr>
              <a:t>включает медицинские услуги, которые не могут быть классифицированы в представленных анатомо-функциональных подразделах, либо охватывают несколько анатомо-функциональных областей.</a:t>
            </a:r>
            <a:endParaRPr lang="ru-RU" sz="1600" dirty="0" smtClean="0">
              <a:effectLst/>
              <a:latin typeface="Times New Roman" panose="02020603050405020304" pitchFamily="18" charset="0"/>
              <a:ea typeface="Calibri" panose="020F0502020204030204" pitchFamily="34" charset="0"/>
            </a:endParaRPr>
          </a:p>
          <a:p>
            <a:pPr indent="450215" algn="just">
              <a:spcAft>
                <a:spcPts val="0"/>
              </a:spcAft>
            </a:pPr>
            <a:r>
              <a:rPr lang="ru-RU" b="1" dirty="0">
                <a:latin typeface="Times New Roman" panose="02020603050405020304" pitchFamily="18" charset="0"/>
                <a:ea typeface="Times New Roman" panose="02020603050405020304" pitchFamily="18" charset="0"/>
              </a:rPr>
              <a:t>Вид медицинской услуги </a:t>
            </a:r>
            <a:r>
              <a:rPr lang="ru-RU" dirty="0">
                <a:latin typeface="Times New Roman" panose="02020603050405020304" pitchFamily="18" charset="0"/>
                <a:ea typeface="Times New Roman" panose="02020603050405020304" pitchFamily="18" charset="0"/>
              </a:rPr>
              <a:t>(от 001 до 999) обозначает медицинские услуги, имеющие законченное диагностическое или лечебное значение</a:t>
            </a:r>
            <a:r>
              <a:rPr lang="ru-RU" dirty="0" smtClean="0">
                <a:latin typeface="Times New Roman" panose="02020603050405020304" pitchFamily="18" charset="0"/>
                <a:ea typeface="Times New Roman" panose="02020603050405020304" pitchFamily="18" charset="0"/>
              </a:rPr>
              <a:t>.</a:t>
            </a:r>
          </a:p>
          <a:p>
            <a:pPr indent="450215" algn="just">
              <a:spcAft>
                <a:spcPts val="0"/>
              </a:spcAft>
            </a:pPr>
            <a:endParaRPr lang="ru-RU" sz="1600" dirty="0" smtClean="0">
              <a:effectLst/>
              <a:latin typeface="Times New Roman" panose="02020603050405020304" pitchFamily="18" charset="0"/>
              <a:ea typeface="Calibri" panose="020F0502020204030204" pitchFamily="34" charset="0"/>
            </a:endParaRPr>
          </a:p>
          <a:p>
            <a:r>
              <a:rPr lang="ru-RU" b="1" dirty="0" smtClean="0">
                <a:latin typeface="Times New Roman" panose="02020603050405020304" pitchFamily="18" charset="0"/>
                <a:ea typeface="Times New Roman" panose="02020603050405020304" pitchFamily="18" charset="0"/>
              </a:rPr>
              <a:t>Подвид </a:t>
            </a:r>
            <a:r>
              <a:rPr lang="ru-RU" b="1" dirty="0">
                <a:latin typeface="Times New Roman" panose="02020603050405020304" pitchFamily="18" charset="0"/>
                <a:ea typeface="Times New Roman" panose="02020603050405020304" pitchFamily="18" charset="0"/>
              </a:rPr>
              <a:t>медицинской услуги </a:t>
            </a:r>
            <a:r>
              <a:rPr lang="ru-RU" dirty="0">
                <a:latin typeface="Times New Roman" panose="02020603050405020304" pitchFamily="18" charset="0"/>
                <a:ea typeface="Times New Roman" panose="02020603050405020304" pitchFamily="18" charset="0"/>
              </a:rPr>
              <a:t>(от 001 до 999) обозначает спецификацию медицинских услуг, в том числе по способам (методам) их выполнения </a:t>
            </a:r>
            <a:endParaRPr lang="ru-RU" dirty="0"/>
          </a:p>
        </p:txBody>
      </p:sp>
    </p:spTree>
    <p:extLst>
      <p:ext uri="{BB962C8B-B14F-4D97-AF65-F5344CB8AC3E}">
        <p14:creationId xmlns:p14="http://schemas.microsoft.com/office/powerpoint/2010/main" val="2060459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03315" y="461913"/>
            <a:ext cx="10793691" cy="646331"/>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В разработанных методических рекомендациях представлены 3 возможных сценария использования Классификатора </a:t>
            </a:r>
          </a:p>
        </p:txBody>
      </p:sp>
      <p:sp>
        <p:nvSpPr>
          <p:cNvPr id="6" name="TextBox 5"/>
          <p:cNvSpPr txBox="1"/>
          <p:nvPr/>
        </p:nvSpPr>
        <p:spPr>
          <a:xfrm>
            <a:off x="716436" y="1036948"/>
            <a:ext cx="6853287" cy="646331"/>
          </a:xfrm>
          <a:prstGeom prst="rect">
            <a:avLst/>
          </a:prstGeom>
          <a:noFill/>
        </p:spPr>
        <p:txBody>
          <a:bodyPr wrap="square" rtlCol="0">
            <a:spAutoFit/>
          </a:bodyPr>
          <a:lstStyle/>
          <a:p>
            <a:r>
              <a:rPr lang="ru-RU" b="1" dirty="0">
                <a:latin typeface="Times New Roman" panose="02020603050405020304" pitchFamily="18" charset="0"/>
                <a:cs typeface="Times New Roman" panose="02020603050405020304" pitchFamily="18" charset="0"/>
              </a:rPr>
              <a:t>I Создание направлений и учет медицинских услуг </a:t>
            </a:r>
            <a:endParaRPr lang="ru-RU" dirty="0">
              <a:latin typeface="Times New Roman" panose="02020603050405020304" pitchFamily="18" charset="0"/>
              <a:cs typeface="Times New Roman" panose="02020603050405020304" pitchFamily="18" charset="0"/>
            </a:endParaRPr>
          </a:p>
          <a:p>
            <a:endParaRPr lang="ru-RU" dirty="0"/>
          </a:p>
        </p:txBody>
      </p:sp>
      <p:pic>
        <p:nvPicPr>
          <p:cNvPr id="7" name="Рисунок 6" descr="C:\Users\satanova_zh.RCRZ\Desktop\для работы ОСЭЗ\Методичка по Классификатору\Снимок 4.PNG"/>
          <p:cNvPicPr/>
          <p:nvPr/>
        </p:nvPicPr>
        <p:blipFill>
          <a:blip r:embed="rId2">
            <a:extLst>
              <a:ext uri="{28A0092B-C50C-407E-A947-70E740481C1C}">
                <a14:useLocalDpi xmlns:a14="http://schemas.microsoft.com/office/drawing/2010/main" val="0"/>
              </a:ext>
            </a:extLst>
          </a:blip>
          <a:srcRect/>
          <a:stretch>
            <a:fillRect/>
          </a:stretch>
        </p:blipFill>
        <p:spPr bwMode="auto">
          <a:xfrm>
            <a:off x="716437" y="1611983"/>
            <a:ext cx="9323110" cy="2912883"/>
          </a:xfrm>
          <a:prstGeom prst="rect">
            <a:avLst/>
          </a:prstGeom>
          <a:noFill/>
          <a:ln>
            <a:noFill/>
          </a:ln>
        </p:spPr>
      </p:pic>
      <p:sp>
        <p:nvSpPr>
          <p:cNvPr id="8" name="TextBox 7"/>
          <p:cNvSpPr txBox="1"/>
          <p:nvPr/>
        </p:nvSpPr>
        <p:spPr>
          <a:xfrm>
            <a:off x="716436" y="4930219"/>
            <a:ext cx="5693791" cy="1754326"/>
          </a:xfrm>
          <a:prstGeom prst="rect">
            <a:avLst/>
          </a:prstGeom>
          <a:noFill/>
        </p:spPr>
        <p:txBody>
          <a:bodyPr wrap="square" rtlCol="0">
            <a:spAutoFit/>
          </a:bodyPr>
          <a:lstStyle/>
          <a:p>
            <a:r>
              <a:rPr lang="ru-RU" sz="1200" b="1" dirty="0" smtClean="0">
                <a:latin typeface="Times New Roman" panose="02020603050405020304" pitchFamily="18" charset="0"/>
                <a:cs typeface="Times New Roman" panose="02020603050405020304" pitchFamily="18" charset="0"/>
              </a:rPr>
              <a:t>Ситуационный пример</a:t>
            </a:r>
            <a:endParaRPr lang="ru-RU" sz="1200" b="1" dirty="0">
              <a:latin typeface="Times New Roman" panose="02020603050405020304" pitchFamily="18" charset="0"/>
              <a:cs typeface="Times New Roman" panose="02020603050405020304" pitchFamily="18" charset="0"/>
            </a:endParaRPr>
          </a:p>
          <a:p>
            <a:r>
              <a:rPr lang="ru-RU" sz="1200" dirty="0">
                <a:latin typeface="Times New Roman" panose="02020603050405020304" pitchFamily="18" charset="0"/>
                <a:cs typeface="Times New Roman" panose="02020603050405020304" pitchFamily="18" charset="0"/>
              </a:rPr>
              <a:t>При создании направления врачу необходимо будет указывать код услуги без указания метода (например, «</a:t>
            </a:r>
            <a:r>
              <a:rPr lang="ru-RU" sz="1200" i="1" dirty="0">
                <a:latin typeface="Times New Roman" panose="02020603050405020304" pitchFamily="18" charset="0"/>
                <a:cs typeface="Times New Roman" panose="02020603050405020304" pitchFamily="18" charset="0"/>
              </a:rPr>
              <a:t>B09.05.013 - Исследование уровня железа сыворотки крови»</a:t>
            </a:r>
            <a:r>
              <a:rPr lang="ru-RU" sz="1200" dirty="0">
                <a:latin typeface="Times New Roman" panose="02020603050405020304" pitchFamily="18" charset="0"/>
                <a:cs typeface="Times New Roman" panose="02020603050405020304" pitchFamily="18" charset="0"/>
              </a:rPr>
              <a:t>) так как направляющий врач не знает каким методом будет выполнена услуга. Для выполнения услуги исполнитель, то есть лаборатория, указывает уже код услуги, с соответствующим методом выполнения </a:t>
            </a:r>
            <a:r>
              <a:rPr lang="ru-RU" sz="1200" i="1" dirty="0">
                <a:latin typeface="Times New Roman" panose="02020603050405020304" pitchFamily="18" charset="0"/>
                <a:cs typeface="Times New Roman" panose="02020603050405020304" pitchFamily="18" charset="0"/>
              </a:rPr>
              <a:t>(«B09.05.013.001 - Исследование уровня железа сыворотки крови ручным методом»</a:t>
            </a:r>
            <a:r>
              <a:rPr lang="ru-RU" sz="1200" dirty="0">
                <a:latin typeface="Times New Roman" panose="02020603050405020304" pitchFamily="18" charset="0"/>
                <a:cs typeface="Times New Roman" panose="02020603050405020304" pitchFamily="18" charset="0"/>
              </a:rPr>
              <a:t> или </a:t>
            </a:r>
            <a:r>
              <a:rPr lang="ru-RU" sz="1200" i="1" dirty="0">
                <a:latin typeface="Times New Roman" panose="02020603050405020304" pitchFamily="18" charset="0"/>
                <a:cs typeface="Times New Roman" panose="02020603050405020304" pitchFamily="18" charset="0"/>
              </a:rPr>
              <a:t>«B09.05.013.002 - Исследование уровня железа сыворотки крови на анализаторе»</a:t>
            </a:r>
            <a:r>
              <a:rPr lang="ru-RU" sz="1200" dirty="0">
                <a:latin typeface="Times New Roman" panose="02020603050405020304" pitchFamily="18" charset="0"/>
                <a:cs typeface="Times New Roman" panose="02020603050405020304" pitchFamily="18" charset="0"/>
              </a:rPr>
              <a:t>).</a:t>
            </a:r>
          </a:p>
          <a:p>
            <a:endParaRPr lang="ru-RU" sz="12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7569723" y="5137608"/>
            <a:ext cx="3827283" cy="1200329"/>
          </a:xfrm>
          <a:prstGeom prst="rect">
            <a:avLst/>
          </a:prstGeom>
          <a:noFill/>
        </p:spPr>
        <p:txBody>
          <a:bodyPr wrap="square" rtlCol="0">
            <a:spAutoFit/>
          </a:bodyPr>
          <a:lstStyle/>
          <a:p>
            <a:r>
              <a:rPr lang="ru-RU" sz="1200" dirty="0">
                <a:latin typeface="Times New Roman" panose="02020603050405020304" pitchFamily="18" charset="0"/>
                <a:cs typeface="Times New Roman" panose="02020603050405020304" pitchFamily="18" charset="0"/>
              </a:rPr>
              <a:t>Выбор дополнительных параметров исполнителем необходим для передачи информации об особенностях оказываемых услуг, которая в дальнейшем влияет на стоимость услуги. Определение стоимости производится в ИС «Единая платежная система» *, после исполнения услуги с выбором 11-значного кода </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9676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84083" y="480767"/>
            <a:ext cx="5816338" cy="369332"/>
          </a:xfrm>
          <a:prstGeom prst="rect">
            <a:avLst/>
          </a:prstGeom>
          <a:noFill/>
        </p:spPr>
        <p:txBody>
          <a:bodyPr wrap="square" rtlCol="0">
            <a:spAutoFit/>
          </a:bodyPr>
          <a:lstStyle/>
          <a:p>
            <a:r>
              <a:rPr lang="ru-RU" b="1" dirty="0">
                <a:latin typeface="Times New Roman" panose="02020603050405020304" pitchFamily="18" charset="0"/>
                <a:cs typeface="Times New Roman" panose="02020603050405020304" pitchFamily="18" charset="0"/>
              </a:rPr>
              <a:t>II Мониторинг качества медицинских услуг </a:t>
            </a:r>
            <a:endParaRPr lang="ru-RU" dirty="0">
              <a:latin typeface="Times New Roman" panose="02020603050405020304" pitchFamily="18" charset="0"/>
              <a:cs typeface="Times New Roman" panose="02020603050405020304" pitchFamily="18" charset="0"/>
            </a:endParaRPr>
          </a:p>
        </p:txBody>
      </p:sp>
      <p:sp>
        <p:nvSpPr>
          <p:cNvPr id="7" name="TextBox 6"/>
          <p:cNvSpPr txBox="1"/>
          <p:nvPr/>
        </p:nvSpPr>
        <p:spPr>
          <a:xfrm flipH="1" flipV="1">
            <a:off x="1061424" y="2993854"/>
            <a:ext cx="7168176" cy="443058"/>
          </a:xfrm>
          <a:prstGeom prst="rect">
            <a:avLst/>
          </a:prstGeom>
          <a:noFill/>
        </p:spPr>
        <p:txBody>
          <a:bodyPr wrap="square" rtlCol="0">
            <a:spAutoFit/>
          </a:bodyPr>
          <a:lstStyle/>
          <a:p>
            <a:endParaRPr lang="ru-RU" dirty="0"/>
          </a:p>
        </p:txBody>
      </p:sp>
      <p:sp>
        <p:nvSpPr>
          <p:cNvPr id="8" name="TextBox 7"/>
          <p:cNvSpPr txBox="1"/>
          <p:nvPr/>
        </p:nvSpPr>
        <p:spPr>
          <a:xfrm>
            <a:off x="838985" y="850099"/>
            <a:ext cx="10991654" cy="1569660"/>
          </a:xfrm>
          <a:prstGeom prst="rect">
            <a:avLst/>
          </a:prstGeom>
          <a:noFill/>
        </p:spPr>
        <p:txBody>
          <a:bodyPr wrap="square" rtlCol="0">
            <a:spAutoFit/>
          </a:bodyPr>
          <a:lstStyle/>
          <a:p>
            <a:r>
              <a:rPr lang="ru-RU" sz="1200" dirty="0">
                <a:latin typeface="Times New Roman" panose="02020603050405020304" pitchFamily="18" charset="0"/>
                <a:cs typeface="Times New Roman" panose="02020603050405020304" pitchFamily="18" charset="0"/>
              </a:rPr>
              <a:t>Следующим важным направлением в использовании Классификатора является </a:t>
            </a:r>
            <a:r>
              <a:rPr lang="ru-RU" sz="1200" b="1" dirty="0">
                <a:latin typeface="Times New Roman" panose="02020603050405020304" pitchFamily="18" charset="0"/>
                <a:cs typeface="Times New Roman" panose="02020603050405020304" pitchFamily="18" charset="0"/>
              </a:rPr>
              <a:t>учет услуг в структуре пролеченного случая</a:t>
            </a:r>
            <a:r>
              <a:rPr lang="ru-RU" sz="1200" dirty="0">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При регистрации пролеченных случаев в МИС, Классификатор даст возможность поставщикам медицинских услуг регистрировать выполненные им услуги в полном объеме, что в свою очередь позволит более качественно проводит мониторинг исполнения субъектами здравоохранения договорных обязательств по качеству и объему медицинской помощи. Наличие Классификатора, которым максимально охвачены все услуги, выполняемые врачом, отпадает необходимость мониторинга качества медицинских услуг на бумажных носителях (истории болезней, истории родов и т.п.) ручным способом. Таким образом, данные как, направления на консультативно-диагностические услуги внутренние (в пределах данной организации) и внешние (в другие медицинские организации), список направлений на процедуры, оказанные медицинские услуги (кроме тех, что подлежать оплате) и т.п. будут </a:t>
            </a:r>
            <a:r>
              <a:rPr lang="ru-RU" sz="1200" dirty="0" err="1">
                <a:latin typeface="Times New Roman" panose="02020603050405020304" pitchFamily="18" charset="0"/>
                <a:cs typeface="Times New Roman" panose="02020603050405020304" pitchFamily="18" charset="0"/>
              </a:rPr>
              <a:t>мониторироватся</a:t>
            </a:r>
            <a:r>
              <a:rPr lang="ru-RU" sz="1200" dirty="0">
                <a:latin typeface="Times New Roman" panose="02020603050405020304" pitchFamily="18" charset="0"/>
                <a:cs typeface="Times New Roman" panose="02020603050405020304" pitchFamily="18" charset="0"/>
              </a:rPr>
              <a:t> без предоставления бумажных носителей. </a:t>
            </a:r>
          </a:p>
        </p:txBody>
      </p:sp>
      <p:sp>
        <p:nvSpPr>
          <p:cNvPr id="9" name="TextBox 8"/>
          <p:cNvSpPr txBox="1"/>
          <p:nvPr/>
        </p:nvSpPr>
        <p:spPr>
          <a:xfrm>
            <a:off x="876692" y="2419759"/>
            <a:ext cx="8129710" cy="369332"/>
          </a:xfrm>
          <a:prstGeom prst="rect">
            <a:avLst/>
          </a:prstGeom>
          <a:noFill/>
        </p:spPr>
        <p:txBody>
          <a:bodyPr wrap="square" rtlCol="0">
            <a:spAutoFit/>
          </a:bodyPr>
          <a:lstStyle/>
          <a:p>
            <a:r>
              <a:rPr lang="en-US" b="1" dirty="0" smtClean="0">
                <a:latin typeface="Times New Roman" panose="02020603050405020304" pitchFamily="18" charset="0"/>
                <a:cs typeface="Times New Roman" panose="02020603050405020304" pitchFamily="18" charset="0"/>
              </a:rPr>
              <a:t>III </a:t>
            </a:r>
            <a:r>
              <a:rPr lang="ru-RU" b="1" dirty="0" smtClean="0">
                <a:latin typeface="Times New Roman" panose="02020603050405020304" pitchFamily="18" charset="0"/>
                <a:cs typeface="Times New Roman" panose="02020603050405020304" pitchFamily="18" charset="0"/>
              </a:rPr>
              <a:t>Стандартизация диагностических услуг в клинических протоколах </a:t>
            </a:r>
            <a:endParaRPr lang="ru-RU" b="1"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914399" y="3215383"/>
            <a:ext cx="10727703" cy="3046988"/>
          </a:xfrm>
          <a:prstGeom prst="rect">
            <a:avLst/>
          </a:prstGeom>
          <a:noFill/>
        </p:spPr>
        <p:txBody>
          <a:bodyPr wrap="square" rtlCol="0">
            <a:spAutoFit/>
          </a:bodyPr>
          <a:lstStyle/>
          <a:p>
            <a:r>
              <a:rPr lang="ru-RU" sz="1200" dirty="0">
                <a:latin typeface="Times New Roman" panose="02020603050405020304" pitchFamily="18" charset="0"/>
                <a:cs typeface="Times New Roman" panose="02020603050405020304" pitchFamily="18" charset="0"/>
              </a:rPr>
              <a:t>Один из возможных вариантов использования Классификатора это стандартизация данных путем оцифровки </a:t>
            </a:r>
            <a:r>
              <a:rPr lang="ru-RU" sz="1200" b="1" dirty="0">
                <a:latin typeface="Times New Roman" panose="02020603050405020304" pitchFamily="18" charset="0"/>
                <a:cs typeface="Times New Roman" panose="02020603050405020304" pitchFamily="18" charset="0"/>
              </a:rPr>
              <a:t>лабораторной и инструментальной диагностики</a:t>
            </a:r>
            <a:r>
              <a:rPr lang="ru-RU" sz="1200" dirty="0">
                <a:latin typeface="Times New Roman" panose="02020603050405020304" pitchFamily="18" charset="0"/>
                <a:cs typeface="Times New Roman" panose="02020603050405020304" pitchFamily="18" charset="0"/>
              </a:rPr>
              <a:t> с помощью Классификатора.</a:t>
            </a:r>
          </a:p>
          <a:p>
            <a:r>
              <a:rPr lang="ru-RU" sz="1200" dirty="0">
                <a:latin typeface="Times New Roman" panose="02020603050405020304" pitchFamily="18" charset="0"/>
                <a:cs typeface="Times New Roman" panose="02020603050405020304" pitchFamily="18" charset="0"/>
              </a:rPr>
              <a:t>Оцифрованные клинические протокола в перспективе могут быть использованы для следующих целей:</a:t>
            </a:r>
          </a:p>
          <a:p>
            <a:pPr lvl="0"/>
            <a:r>
              <a:rPr lang="ru-RU" sz="1200" b="1" dirty="0">
                <a:latin typeface="Times New Roman" panose="02020603050405020304" pitchFamily="18" charset="0"/>
                <a:cs typeface="Times New Roman" panose="02020603050405020304" pitchFamily="18" charset="0"/>
              </a:rPr>
              <a:t>Обеспечение поддержки принятия клинических решений. </a:t>
            </a:r>
          </a:p>
          <a:p>
            <a:r>
              <a:rPr lang="ru-RU" sz="1200" dirty="0">
                <a:latin typeface="Times New Roman" panose="02020603050405020304" pitchFamily="18" charset="0"/>
                <a:cs typeface="Times New Roman" panose="02020603050405020304" pitchFamily="18" charset="0"/>
              </a:rPr>
              <a:t>Одним из путей повышения качества и безопасности медицинской помощи является разработка систем поддержки принятия клинических решений. Такие системы могут выполнять функции оповещения и напоминания, формирования рекомендаций по тактике ведения пациентов (при выборе определенного диагноза), помощи в постановке диагноза (при вводе определенного набора жалоб и симптомов), контроля за назначением лекарственных препаратов, автоматической интерпретации результатов исследований. Таким образом, системы поддержки принятия клинических решений предоставляя необходимую информацию на определенном этапе клинического процесса могут повышать качество медицинской помощи. Основой для разработки алгоритмов таких систем являются клинические протокола и руководства. Однако, клинические протокола, как правило, не являются структурированными и имеют повествовательную форму. Более того, текстовая форма клинических протоколов не может лечь в основу разработки алгоритмов систем поддержки принятия клинических решений.</a:t>
            </a:r>
          </a:p>
          <a:p>
            <a:pPr lvl="0"/>
            <a:r>
              <a:rPr lang="ru-RU" sz="1200" b="1" dirty="0">
                <a:latin typeface="Times New Roman" panose="02020603050405020304" pitchFamily="18" charset="0"/>
                <a:cs typeface="Times New Roman" panose="02020603050405020304" pitchFamily="18" charset="0"/>
              </a:rPr>
              <a:t>Мониторинг качества медицинских услуг </a:t>
            </a:r>
          </a:p>
          <a:p>
            <a:r>
              <a:rPr lang="ru-RU" sz="1200" dirty="0">
                <a:latin typeface="Times New Roman" panose="02020603050405020304" pitchFamily="18" charset="0"/>
                <a:cs typeface="Times New Roman" panose="02020603050405020304" pitchFamily="18" charset="0"/>
              </a:rPr>
              <a:t>Мониторинг качества медицинских услуг также является инструментом повышения эффективности оказываемых медицинских услуг. На сегодняшний день аудит открытых и закрытых медицинских карт, контроль на предмет качества ведения медицинской документации и качества лечебно-диагностического процесса проводится ручным способом. В связи с переходом на безбумажное ведение медицинской документации и ведением медицинских записей в электронном формате мониторинг может быть автоматизирован. </a:t>
            </a:r>
          </a:p>
        </p:txBody>
      </p:sp>
    </p:spTree>
    <p:extLst>
      <p:ext uri="{BB962C8B-B14F-4D97-AF65-F5344CB8AC3E}">
        <p14:creationId xmlns:p14="http://schemas.microsoft.com/office/powerpoint/2010/main" val="40332067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91952" y="102783"/>
            <a:ext cx="11723527" cy="93160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Раздел А</a:t>
            </a:r>
          </a:p>
          <a:p>
            <a:pPr algn="just"/>
            <a:r>
              <a:rPr lang="ru-RU" sz="1400" dirty="0" smtClean="0">
                <a:solidFill>
                  <a:schemeClr val="tx1"/>
                </a:solidFill>
                <a:latin typeface="Times New Roman" panose="02020603050405020304" pitchFamily="18" charset="0"/>
                <a:cs typeface="Times New Roman" panose="02020603050405020304" pitchFamily="18" charset="0"/>
              </a:rPr>
              <a:t> </a:t>
            </a:r>
            <a:r>
              <a:rPr lang="ru-RU" sz="1400" dirty="0">
                <a:solidFill>
                  <a:schemeClr val="tx1"/>
                </a:solidFill>
                <a:latin typeface="Times New Roman" panose="02020603050405020304" pitchFamily="18" charset="0"/>
                <a:cs typeface="Times New Roman" panose="02020603050405020304" pitchFamily="18" charset="0"/>
              </a:rPr>
              <a:t>включает консультации специалистов, медицинские услуги по профилактике - вакцинацию, скрининг, школы здоровья, а также прочие услуги по направлениям классов раздела “А”, неклассифицированные в разделе “B” (например, анестезии, медицинские экспертизы, санитарно-авиационная эвакуация, описание и интерпретация данных исследований и т.д</a:t>
            </a:r>
            <a:r>
              <a:rPr lang="ru-RU" sz="1400" dirty="0" smtClean="0">
                <a:solidFill>
                  <a:schemeClr val="tx1"/>
                </a:solidFill>
                <a:latin typeface="Times New Roman" panose="02020603050405020304" pitchFamily="18" charset="0"/>
                <a:cs typeface="Times New Roman" panose="02020603050405020304" pitchFamily="18" charset="0"/>
              </a:rPr>
              <a:t>.)</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91952" y="1083957"/>
            <a:ext cx="3418514" cy="619332"/>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dirty="0" smtClean="0">
                <a:solidFill>
                  <a:schemeClr val="tx1"/>
                </a:solidFill>
                <a:latin typeface="Times New Roman" panose="02020603050405020304" pitchFamily="18" charset="0"/>
                <a:cs typeface="Times New Roman" panose="02020603050405020304" pitchFamily="18" charset="0"/>
              </a:rPr>
              <a:t>01 – прием врача специалиста (осмотр, консультация)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160635" y="1083956"/>
            <a:ext cx="3786159" cy="619333"/>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dirty="0">
                <a:solidFill>
                  <a:schemeClr val="tx1"/>
                </a:solidFill>
                <a:latin typeface="Times New Roman" panose="02020603050405020304" pitchFamily="18" charset="0"/>
                <a:cs typeface="Times New Roman" panose="02020603050405020304" pitchFamily="18" charset="0"/>
              </a:rPr>
              <a:t>02 - медицинские услуги по профилактике, включающие вакцинацию, скрининг и школы </a:t>
            </a:r>
            <a:r>
              <a:rPr lang="ru-RU" sz="1400" dirty="0" smtClean="0">
                <a:solidFill>
                  <a:schemeClr val="tx1"/>
                </a:solidFill>
                <a:latin typeface="Times New Roman" panose="02020603050405020304" pitchFamily="18" charset="0"/>
                <a:cs typeface="Times New Roman" panose="02020603050405020304" pitchFamily="18" charset="0"/>
              </a:rPr>
              <a:t>здоровья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8286750" y="1112300"/>
            <a:ext cx="3628729" cy="348617"/>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Times New Roman" panose="02020603050405020304" pitchFamily="18" charset="0"/>
                <a:cs typeface="Times New Roman" panose="02020603050405020304" pitchFamily="18" charset="0"/>
              </a:rPr>
              <a:t>03 - прочие</a:t>
            </a:r>
          </a:p>
        </p:txBody>
      </p:sp>
      <p:sp>
        <p:nvSpPr>
          <p:cNvPr id="9" name="Прямоугольник 8"/>
          <p:cNvSpPr/>
          <p:nvPr/>
        </p:nvSpPr>
        <p:spPr>
          <a:xfrm>
            <a:off x="191952" y="2106212"/>
            <a:ext cx="3418514" cy="49315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A01.01.001 </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a:solidFill>
                  <a:schemeClr val="tx1"/>
                </a:solidFill>
                <a:latin typeface="Times New Roman" panose="02020603050405020304" pitchFamily="18" charset="0"/>
                <a:cs typeface="Times New Roman" panose="02020603050405020304" pitchFamily="18" charset="0"/>
              </a:rPr>
              <a:t>Прием (осмотр, консультация) </a:t>
            </a:r>
            <a:r>
              <a:rPr lang="ru-RU" sz="1400" dirty="0" smtClean="0">
                <a:solidFill>
                  <a:schemeClr val="tx1"/>
                </a:solidFill>
                <a:latin typeface="Times New Roman" panose="02020603050405020304" pitchFamily="18" charset="0"/>
                <a:cs typeface="Times New Roman" panose="02020603050405020304" pitchFamily="18" charset="0"/>
              </a:rPr>
              <a:t>врача-акушера-гинеколога:</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191952" y="2694494"/>
            <a:ext cx="3418514" cy="49315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A01.01.001.</a:t>
            </a:r>
            <a:r>
              <a:rPr lang="en-US" sz="1200" b="1" i="1" dirty="0" smtClean="0">
                <a:solidFill>
                  <a:srgbClr val="FF0000"/>
                </a:solidFill>
                <a:latin typeface="Times New Roman" panose="02020603050405020304" pitchFamily="18" charset="0"/>
                <a:cs typeface="Times New Roman" panose="02020603050405020304" pitchFamily="18" charset="0"/>
              </a:rPr>
              <a:t>001 </a:t>
            </a:r>
            <a:r>
              <a:rPr lang="en-US" sz="1200" b="1" i="1" dirty="0" smtClean="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Прием (осмотр, консультация) врача-акушера-гинеколога первичный</a:t>
            </a:r>
            <a:r>
              <a:rPr lang="en-US" sz="1200" i="1" dirty="0" smtClean="0">
                <a:solidFill>
                  <a:schemeClr val="tx1"/>
                </a:solidFill>
                <a:latin typeface="Times New Roman" panose="02020603050405020304" pitchFamily="18" charset="0"/>
                <a:cs typeface="Times New Roman" panose="02020603050405020304" pitchFamily="18" charset="0"/>
              </a:rPr>
              <a:t> </a:t>
            </a:r>
            <a:endParaRPr lang="ru-RU" sz="1200" i="1" dirty="0">
              <a:solidFill>
                <a:schemeClr val="tx1"/>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191952" y="3282776"/>
            <a:ext cx="3418514" cy="49315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A01.01.001.</a:t>
            </a:r>
            <a:r>
              <a:rPr lang="en-US" sz="1200" b="1" i="1" dirty="0" smtClean="0">
                <a:solidFill>
                  <a:srgbClr val="FF0000"/>
                </a:solidFill>
                <a:latin typeface="Times New Roman" panose="02020603050405020304" pitchFamily="18" charset="0"/>
                <a:cs typeface="Times New Roman" panose="02020603050405020304" pitchFamily="18" charset="0"/>
              </a:rPr>
              <a:t>002 </a:t>
            </a:r>
            <a:r>
              <a:rPr lang="en-US" sz="1200" b="1" i="1" dirty="0" smtClean="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Прием (осмотр, консультация) врача-акушера-гинеколога повторный</a:t>
            </a:r>
          </a:p>
        </p:txBody>
      </p:sp>
      <p:sp>
        <p:nvSpPr>
          <p:cNvPr id="12" name="Прямоугольник 11"/>
          <p:cNvSpPr/>
          <p:nvPr/>
        </p:nvSpPr>
        <p:spPr>
          <a:xfrm>
            <a:off x="4160634" y="2122008"/>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dirty="0">
                <a:solidFill>
                  <a:schemeClr val="tx1"/>
                </a:solidFill>
                <a:latin typeface="Times New Roman" panose="02020603050405020304" pitchFamily="18" charset="0"/>
                <a:cs typeface="Times New Roman" panose="02020603050405020304" pitchFamily="18" charset="0"/>
              </a:rPr>
              <a:t>А02.32.003</a:t>
            </a:r>
            <a:r>
              <a:rPr lang="ru-RU" sz="1400" dirty="0">
                <a:solidFill>
                  <a:schemeClr val="tx1"/>
                </a:solidFill>
                <a:latin typeface="Times New Roman" panose="02020603050405020304" pitchFamily="18" charset="0"/>
                <a:cs typeface="Times New Roman" panose="02020603050405020304" pitchFamily="18" charset="0"/>
              </a:rPr>
              <a:t> - Школа здоровья для больных с заболеваниями </a:t>
            </a:r>
            <a:r>
              <a:rPr lang="ru-RU" sz="1400" dirty="0" smtClean="0">
                <a:solidFill>
                  <a:schemeClr val="tx1"/>
                </a:solidFill>
                <a:latin typeface="Times New Roman" panose="02020603050405020304" pitchFamily="18" charset="0"/>
                <a:cs typeface="Times New Roman" panose="02020603050405020304" pitchFamily="18" charset="0"/>
              </a:rPr>
              <a:t>почек:</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91952" y="1726691"/>
            <a:ext cx="2297430"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a:t>
            </a:r>
            <a:r>
              <a:rPr lang="ru-RU" sz="1400" dirty="0" smtClean="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4160634" y="2675632"/>
            <a:ext cx="3786159"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b="1" i="1" dirty="0">
                <a:solidFill>
                  <a:schemeClr val="tx1"/>
                </a:solidFill>
                <a:latin typeface="Times New Roman" panose="02020603050405020304" pitchFamily="18" charset="0"/>
                <a:cs typeface="Times New Roman" panose="02020603050405020304" pitchFamily="18" charset="0"/>
              </a:rPr>
              <a:t>А02.32.003.</a:t>
            </a:r>
            <a:r>
              <a:rPr lang="ru-RU" sz="1200" b="1" i="1" dirty="0">
                <a:solidFill>
                  <a:srgbClr val="FF0000"/>
                </a:solidFill>
                <a:latin typeface="Times New Roman" panose="02020603050405020304" pitchFamily="18" charset="0"/>
                <a:cs typeface="Times New Roman" panose="02020603050405020304" pitchFamily="18" charset="0"/>
              </a:rPr>
              <a:t>001</a:t>
            </a:r>
            <a:r>
              <a:rPr lang="ru-RU" sz="1200" i="1" dirty="0">
                <a:solidFill>
                  <a:schemeClr val="tx1"/>
                </a:solidFill>
                <a:latin typeface="Times New Roman" panose="02020603050405020304" pitchFamily="18" charset="0"/>
                <a:cs typeface="Times New Roman" panose="02020603050405020304" pitchFamily="18" charset="0"/>
              </a:rPr>
              <a:t> - Школа для пациентов, находящихся на хроническом гемодиализе</a:t>
            </a:r>
          </a:p>
        </p:txBody>
      </p:sp>
      <p:sp>
        <p:nvSpPr>
          <p:cNvPr id="15" name="Прямоугольник 14"/>
          <p:cNvSpPr/>
          <p:nvPr/>
        </p:nvSpPr>
        <p:spPr>
          <a:xfrm>
            <a:off x="4160634" y="3229256"/>
            <a:ext cx="3786159"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b="1" i="1" dirty="0" smtClean="0">
                <a:solidFill>
                  <a:schemeClr val="tx1"/>
                </a:solidFill>
                <a:latin typeface="Times New Roman" panose="02020603050405020304" pitchFamily="18" charset="0"/>
                <a:cs typeface="Times New Roman" panose="02020603050405020304" pitchFamily="18" charset="0"/>
              </a:rPr>
              <a:t>А02.32.003.</a:t>
            </a:r>
            <a:r>
              <a:rPr lang="ru-RU" sz="1200" b="1" i="1" dirty="0" smtClean="0">
                <a:solidFill>
                  <a:srgbClr val="FF0000"/>
                </a:solidFill>
                <a:latin typeface="Times New Roman" panose="02020603050405020304" pitchFamily="18" charset="0"/>
                <a:cs typeface="Times New Roman" panose="02020603050405020304" pitchFamily="18" charset="0"/>
              </a:rPr>
              <a:t>002</a:t>
            </a:r>
            <a:r>
              <a:rPr lang="ru-RU" sz="1200" i="1" dirty="0" smtClean="0">
                <a:solidFill>
                  <a:srgbClr val="FF0000"/>
                </a:solidFill>
                <a:latin typeface="Times New Roman" panose="02020603050405020304" pitchFamily="18" charset="0"/>
                <a:cs typeface="Times New Roman" panose="02020603050405020304" pitchFamily="18" charset="0"/>
              </a:rPr>
              <a:t> </a:t>
            </a:r>
            <a:r>
              <a:rPr lang="ru-RU" sz="1200" i="1" dirty="0" smtClean="0">
                <a:solidFill>
                  <a:schemeClr val="tx1"/>
                </a:solidFill>
                <a:latin typeface="Times New Roman" panose="02020603050405020304" pitchFamily="18" charset="0"/>
                <a:cs typeface="Times New Roman" panose="02020603050405020304" pitchFamily="18" charset="0"/>
              </a:rPr>
              <a:t>- Школа </a:t>
            </a:r>
            <a:r>
              <a:rPr lang="ru-RU" sz="1200" i="1" dirty="0">
                <a:solidFill>
                  <a:schemeClr val="tx1"/>
                </a:solidFill>
                <a:latin typeface="Times New Roman" panose="02020603050405020304" pitchFamily="18" charset="0"/>
                <a:cs typeface="Times New Roman" panose="02020603050405020304" pitchFamily="18" charset="0"/>
              </a:rPr>
              <a:t>для больных, находящихся на </a:t>
            </a:r>
            <a:r>
              <a:rPr lang="ru-RU" sz="1200" i="1" dirty="0" err="1">
                <a:solidFill>
                  <a:schemeClr val="tx1"/>
                </a:solidFill>
                <a:latin typeface="Times New Roman" panose="02020603050405020304" pitchFamily="18" charset="0"/>
                <a:cs typeface="Times New Roman" panose="02020603050405020304" pitchFamily="18" charset="0"/>
              </a:rPr>
              <a:t>перитонеальном</a:t>
            </a:r>
            <a:r>
              <a:rPr lang="ru-RU" sz="1200" i="1" dirty="0">
                <a:solidFill>
                  <a:schemeClr val="tx1"/>
                </a:solidFill>
                <a:latin typeface="Times New Roman" panose="02020603050405020304" pitchFamily="18" charset="0"/>
                <a:cs typeface="Times New Roman" panose="02020603050405020304" pitchFamily="18" charset="0"/>
              </a:rPr>
              <a:t> диализе</a:t>
            </a:r>
          </a:p>
        </p:txBody>
      </p:sp>
      <p:sp>
        <p:nvSpPr>
          <p:cNvPr id="16" name="Прямоугольник 15"/>
          <p:cNvSpPr/>
          <p:nvPr/>
        </p:nvSpPr>
        <p:spPr>
          <a:xfrm>
            <a:off x="4160634" y="3785776"/>
            <a:ext cx="3786159"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200" b="1" i="1" dirty="0" smtClean="0">
                <a:solidFill>
                  <a:schemeClr val="tx1"/>
                </a:solidFill>
                <a:latin typeface="Times New Roman" panose="02020603050405020304" pitchFamily="18" charset="0"/>
                <a:cs typeface="Times New Roman" panose="02020603050405020304" pitchFamily="18" charset="0"/>
              </a:rPr>
              <a:t>А02.32.003.</a:t>
            </a:r>
            <a:r>
              <a:rPr lang="ru-RU" sz="1200" b="1" i="1" dirty="0" smtClean="0">
                <a:solidFill>
                  <a:srgbClr val="FF0000"/>
                </a:solidFill>
                <a:latin typeface="Times New Roman" panose="02020603050405020304" pitchFamily="18" charset="0"/>
                <a:cs typeface="Times New Roman" panose="02020603050405020304" pitchFamily="18" charset="0"/>
              </a:rPr>
              <a:t>003</a:t>
            </a:r>
            <a:r>
              <a:rPr lang="ru-RU" sz="1200" i="1" dirty="0" smtClean="0">
                <a:solidFill>
                  <a:schemeClr val="tx1"/>
                </a:solidFill>
                <a:latin typeface="Times New Roman" panose="02020603050405020304" pitchFamily="18" charset="0"/>
                <a:cs typeface="Times New Roman" panose="02020603050405020304" pitchFamily="18" charset="0"/>
              </a:rPr>
              <a:t> - Школа </a:t>
            </a:r>
            <a:r>
              <a:rPr lang="ru-RU" sz="1200" i="1" dirty="0">
                <a:solidFill>
                  <a:schemeClr val="tx1"/>
                </a:solidFill>
                <a:latin typeface="Times New Roman" panose="02020603050405020304" pitchFamily="18" charset="0"/>
                <a:cs typeface="Times New Roman" panose="02020603050405020304" pitchFamily="18" charset="0"/>
              </a:rPr>
              <a:t>для пациентов с хронической болезнью почек</a:t>
            </a:r>
          </a:p>
        </p:txBody>
      </p:sp>
      <p:sp>
        <p:nvSpPr>
          <p:cNvPr id="18" name="Прямоугольник 17"/>
          <p:cNvSpPr/>
          <p:nvPr/>
        </p:nvSpPr>
        <p:spPr>
          <a:xfrm>
            <a:off x="8286750" y="1713297"/>
            <a:ext cx="3628728" cy="655288"/>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A03.17.007</a:t>
            </a:r>
            <a:r>
              <a:rPr lang="ru-RU" sz="1400" dirty="0" smtClean="0">
                <a:solidFill>
                  <a:schemeClr val="tx1"/>
                </a:solidFill>
                <a:latin typeface="Times New Roman" panose="02020603050405020304" pitchFamily="18" charset="0"/>
                <a:cs typeface="Times New Roman" panose="02020603050405020304" pitchFamily="18" charset="0"/>
              </a:rPr>
              <a:t> - Расшифровка</a:t>
            </a:r>
            <a:r>
              <a:rPr lang="ru-RU" sz="1400" dirty="0">
                <a:solidFill>
                  <a:schemeClr val="tx1"/>
                </a:solidFill>
                <a:latin typeface="Times New Roman" panose="02020603050405020304" pitchFamily="18" charset="0"/>
                <a:cs typeface="Times New Roman" panose="02020603050405020304" pitchFamily="18" charset="0"/>
              </a:rPr>
              <a:t>, описание и интерпретация электрокардиографических </a:t>
            </a:r>
            <a:r>
              <a:rPr lang="ru-RU" sz="1400" dirty="0" smtClean="0">
                <a:solidFill>
                  <a:schemeClr val="tx1"/>
                </a:solidFill>
                <a:latin typeface="Times New Roman" panose="02020603050405020304" pitchFamily="18" charset="0"/>
                <a:cs typeface="Times New Roman" panose="02020603050405020304" pitchFamily="18" charset="0"/>
              </a:rPr>
              <a:t>данных:</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8286749" y="2442040"/>
            <a:ext cx="3628729" cy="74164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A03.17.007.</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a:solidFill>
                  <a:schemeClr val="tx1"/>
                </a:solidFill>
                <a:latin typeface="Times New Roman" panose="02020603050405020304" pitchFamily="18" charset="0"/>
                <a:cs typeface="Times New Roman" panose="02020603050405020304" pitchFamily="18" charset="0"/>
              </a:rPr>
              <a:t> - Расшифровка, описание и интерпретация данных электрокардиографических исследований с применением телемедицинских технологий</a:t>
            </a:r>
          </a:p>
        </p:txBody>
      </p:sp>
      <p:sp>
        <p:nvSpPr>
          <p:cNvPr id="22" name="Прямоугольник 21"/>
          <p:cNvSpPr/>
          <p:nvPr/>
        </p:nvSpPr>
        <p:spPr>
          <a:xfrm>
            <a:off x="8286749" y="3283193"/>
            <a:ext cx="3628728" cy="64841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A03.43.001</a:t>
            </a:r>
            <a:r>
              <a:rPr lang="ru-RU" sz="1200" dirty="0" smtClean="0">
                <a:solidFill>
                  <a:schemeClr val="tx1"/>
                </a:solidFill>
                <a:latin typeface="Times New Roman" panose="02020603050405020304" pitchFamily="18" charset="0"/>
                <a:cs typeface="Times New Roman" panose="02020603050405020304" pitchFamily="18" charset="0"/>
              </a:rPr>
              <a:t> - Оценка</a:t>
            </a:r>
            <a:r>
              <a:rPr lang="ru-RU" sz="1200" dirty="0">
                <a:solidFill>
                  <a:schemeClr val="tx1"/>
                </a:solidFill>
                <a:latin typeface="Times New Roman" panose="02020603050405020304" pitchFamily="18" charset="0"/>
                <a:cs typeface="Times New Roman" panose="02020603050405020304" pitchFamily="18" charset="0"/>
              </a:rPr>
              <a:t>, интерпретация и описание результатов патолого-анатомического исследования </a:t>
            </a:r>
            <a:r>
              <a:rPr lang="ru-RU" sz="1200" dirty="0" err="1">
                <a:solidFill>
                  <a:schemeClr val="tx1"/>
                </a:solidFill>
                <a:latin typeface="Times New Roman" panose="02020603050405020304" pitchFamily="18" charset="0"/>
                <a:cs typeface="Times New Roman" panose="02020603050405020304" pitchFamily="18" charset="0"/>
              </a:rPr>
              <a:t>биопсийного</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материала:</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8286749" y="3976684"/>
            <a:ext cx="3628728" cy="80377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A03.43.001.</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a:solidFill>
                  <a:schemeClr val="tx1"/>
                </a:solidFill>
                <a:latin typeface="Times New Roman" panose="02020603050405020304" pitchFamily="18" charset="0"/>
                <a:cs typeface="Times New Roman" panose="02020603050405020304" pitchFamily="18" charset="0"/>
              </a:rPr>
              <a:t> - Оценка, интерпретация и описание результатов патолого-анатомического исследования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первой категории сложности</a:t>
            </a:r>
          </a:p>
        </p:txBody>
      </p:sp>
      <p:sp>
        <p:nvSpPr>
          <p:cNvPr id="24" name="Прямоугольник 23"/>
          <p:cNvSpPr/>
          <p:nvPr/>
        </p:nvSpPr>
        <p:spPr>
          <a:xfrm>
            <a:off x="8286749" y="4825536"/>
            <a:ext cx="3628728" cy="803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A03.43.001.</a:t>
            </a:r>
            <a:r>
              <a:rPr lang="en-US" sz="1200" b="1" i="1" dirty="0" smtClean="0">
                <a:solidFill>
                  <a:srgbClr val="FF0000"/>
                </a:solidFill>
                <a:latin typeface="Times New Roman" panose="02020603050405020304" pitchFamily="18" charset="0"/>
                <a:cs typeface="Times New Roman" panose="02020603050405020304" pitchFamily="18" charset="0"/>
              </a:rPr>
              <a:t>002</a:t>
            </a:r>
            <a:r>
              <a:rPr lang="ru-RU" sz="1200" i="1" dirty="0" smtClean="0">
                <a:solidFill>
                  <a:schemeClr val="tx1"/>
                </a:solidFill>
                <a:latin typeface="Times New Roman" panose="02020603050405020304" pitchFamily="18" charset="0"/>
                <a:cs typeface="Times New Roman" panose="02020603050405020304" pitchFamily="18" charset="0"/>
              </a:rPr>
              <a:t> - Оценка</a:t>
            </a:r>
            <a:r>
              <a:rPr lang="ru-RU" sz="1200" i="1" dirty="0">
                <a:solidFill>
                  <a:schemeClr val="tx1"/>
                </a:solidFill>
                <a:latin typeface="Times New Roman" panose="02020603050405020304" pitchFamily="18" charset="0"/>
                <a:cs typeface="Times New Roman" panose="02020603050405020304" pitchFamily="18" charset="0"/>
              </a:rPr>
              <a:t>, интерпретация и описание результатов </a:t>
            </a:r>
            <a:r>
              <a:rPr lang="ru-RU" sz="1200" i="1" dirty="0" smtClean="0">
                <a:solidFill>
                  <a:schemeClr val="tx1"/>
                </a:solidFill>
                <a:latin typeface="Times New Roman" panose="02020603050405020304" pitchFamily="18" charset="0"/>
                <a:cs typeface="Times New Roman" panose="02020603050405020304" pitchFamily="18" charset="0"/>
              </a:rPr>
              <a:t>патолого-анатомического </a:t>
            </a:r>
            <a:r>
              <a:rPr lang="ru-RU" sz="1200" i="1" dirty="0">
                <a:solidFill>
                  <a:schemeClr val="tx1"/>
                </a:solidFill>
                <a:latin typeface="Times New Roman" panose="02020603050405020304" pitchFamily="18" charset="0"/>
                <a:cs typeface="Times New Roman" panose="02020603050405020304" pitchFamily="18" charset="0"/>
              </a:rPr>
              <a:t>исследования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второй категории сложности</a:t>
            </a:r>
          </a:p>
        </p:txBody>
      </p:sp>
      <p:sp>
        <p:nvSpPr>
          <p:cNvPr id="25" name="Прямоугольник 24"/>
          <p:cNvSpPr/>
          <p:nvPr/>
        </p:nvSpPr>
        <p:spPr>
          <a:xfrm>
            <a:off x="8286749" y="5692022"/>
            <a:ext cx="3628728" cy="7711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A03.43.001.</a:t>
            </a:r>
            <a:r>
              <a:rPr lang="en-US" sz="1200" b="1" i="1" dirty="0" smtClean="0">
                <a:solidFill>
                  <a:srgbClr val="FF0000"/>
                </a:solidFill>
                <a:latin typeface="Times New Roman" panose="02020603050405020304" pitchFamily="18" charset="0"/>
                <a:cs typeface="Times New Roman" panose="02020603050405020304" pitchFamily="18" charset="0"/>
              </a:rPr>
              <a:t>003</a:t>
            </a:r>
            <a:r>
              <a:rPr lang="ru-RU" sz="1200" i="1" dirty="0">
                <a:solidFill>
                  <a:schemeClr val="tx1"/>
                </a:solidFill>
                <a:latin typeface="Times New Roman" panose="02020603050405020304" pitchFamily="18" charset="0"/>
                <a:cs typeface="Times New Roman" panose="02020603050405020304" pitchFamily="18" charset="0"/>
              </a:rPr>
              <a:t> - Оценка, интерпретация и описание результатов патолого-анатомического исследования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третьей категории сложности</a:t>
            </a:r>
          </a:p>
        </p:txBody>
      </p:sp>
      <p:sp>
        <p:nvSpPr>
          <p:cNvPr id="26" name="Прямоугольник 25"/>
          <p:cNvSpPr/>
          <p:nvPr/>
        </p:nvSpPr>
        <p:spPr>
          <a:xfrm>
            <a:off x="4160634" y="1767097"/>
            <a:ext cx="886781" cy="276999"/>
          </a:xfrm>
          <a:prstGeom prst="rect">
            <a:avLst/>
          </a:prstGeom>
        </p:spPr>
        <p:txBody>
          <a:bodyPr wrap="none">
            <a:spAutoFit/>
          </a:bodyPr>
          <a:lstStyle/>
          <a:p>
            <a:r>
              <a:rPr lang="ru-RU" sz="1200" i="1" dirty="0">
                <a:latin typeface="Times New Roman" panose="02020603050405020304" pitchFamily="18" charset="0"/>
                <a:cs typeface="Times New Roman" panose="02020603050405020304" pitchFamily="18" charset="0"/>
              </a:rPr>
              <a:t>Примеры:</a:t>
            </a:r>
            <a:r>
              <a:rPr lang="ru-RU" sz="1200" dirty="0">
                <a:latin typeface="Times New Roman" panose="02020603050405020304" pitchFamily="18" charset="0"/>
                <a:cs typeface="Times New Roman" panose="02020603050405020304" pitchFamily="18" charset="0"/>
              </a:rPr>
              <a:t> </a:t>
            </a:r>
          </a:p>
        </p:txBody>
      </p:sp>
      <p:sp>
        <p:nvSpPr>
          <p:cNvPr id="27" name="Прямоугольник 26"/>
          <p:cNvSpPr/>
          <p:nvPr/>
        </p:nvSpPr>
        <p:spPr>
          <a:xfrm>
            <a:off x="8308197" y="1441639"/>
            <a:ext cx="886781" cy="276999"/>
          </a:xfrm>
          <a:prstGeom prst="rect">
            <a:avLst/>
          </a:prstGeom>
        </p:spPr>
        <p:txBody>
          <a:bodyPr wrap="none">
            <a:spAutoFit/>
          </a:bodyPr>
          <a:lstStyle/>
          <a:p>
            <a:r>
              <a:rPr lang="ru-RU" sz="1200" i="1" dirty="0">
                <a:latin typeface="Times New Roman" panose="02020603050405020304" pitchFamily="18" charset="0"/>
                <a:cs typeface="Times New Roman" panose="02020603050405020304" pitchFamily="18" charset="0"/>
              </a:rPr>
              <a:t>Примеры:</a:t>
            </a:r>
            <a:r>
              <a:rPr lang="ru-RU" sz="1200" dirty="0">
                <a:latin typeface="Times New Roman" panose="02020603050405020304" pitchFamily="18" charset="0"/>
                <a:cs typeface="Times New Roman" panose="02020603050405020304" pitchFamily="18" charset="0"/>
              </a:rPr>
              <a:t> </a:t>
            </a:r>
          </a:p>
        </p:txBody>
      </p:sp>
      <p:sp>
        <p:nvSpPr>
          <p:cNvPr id="28" name="Прямоугольник 27"/>
          <p:cNvSpPr/>
          <p:nvPr/>
        </p:nvSpPr>
        <p:spPr>
          <a:xfrm>
            <a:off x="4518659" y="4825536"/>
            <a:ext cx="3628728" cy="8038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A03.43.001.</a:t>
            </a:r>
            <a:r>
              <a:rPr lang="en-US" sz="1200" b="1" i="1" dirty="0" smtClean="0">
                <a:solidFill>
                  <a:srgbClr val="FF0000"/>
                </a:solidFill>
                <a:latin typeface="Times New Roman" panose="02020603050405020304" pitchFamily="18" charset="0"/>
                <a:cs typeface="Times New Roman" panose="02020603050405020304" pitchFamily="18" charset="0"/>
              </a:rPr>
              <a:t>004</a:t>
            </a:r>
            <a:r>
              <a:rPr lang="ru-RU" sz="1200" i="1" dirty="0" smtClean="0">
                <a:solidFill>
                  <a:schemeClr val="tx1"/>
                </a:solidFill>
                <a:latin typeface="Times New Roman" panose="02020603050405020304" pitchFamily="18" charset="0"/>
                <a:cs typeface="Times New Roman" panose="02020603050405020304" pitchFamily="18" charset="0"/>
              </a:rPr>
              <a:t> - </a:t>
            </a:r>
            <a:r>
              <a:rPr lang="ru-RU" sz="1200" i="1" dirty="0">
                <a:solidFill>
                  <a:schemeClr val="tx1"/>
                </a:solidFill>
                <a:latin typeface="Times New Roman" panose="02020603050405020304" pitchFamily="18" charset="0"/>
                <a:cs typeface="Times New Roman" panose="02020603050405020304" pitchFamily="18" charset="0"/>
              </a:rPr>
              <a:t>Оценка, интерпретация и описание результатов патолого-анатомического исследования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a:t>
            </a:r>
            <a:r>
              <a:rPr lang="ru-RU" sz="1200" i="1" dirty="0" smtClean="0">
                <a:solidFill>
                  <a:schemeClr val="tx1"/>
                </a:solidFill>
                <a:latin typeface="Times New Roman" panose="02020603050405020304" pitchFamily="18" charset="0"/>
                <a:cs typeface="Times New Roman" panose="02020603050405020304" pitchFamily="18" charset="0"/>
              </a:rPr>
              <a:t>четвертой </a:t>
            </a:r>
            <a:r>
              <a:rPr lang="ru-RU" sz="1200" i="1" dirty="0">
                <a:solidFill>
                  <a:schemeClr val="tx1"/>
                </a:solidFill>
                <a:latin typeface="Times New Roman" panose="02020603050405020304" pitchFamily="18" charset="0"/>
                <a:cs typeface="Times New Roman" panose="02020603050405020304" pitchFamily="18" charset="0"/>
              </a:rPr>
              <a:t>категории сложности</a:t>
            </a:r>
          </a:p>
        </p:txBody>
      </p:sp>
      <p:sp>
        <p:nvSpPr>
          <p:cNvPr id="29" name="Прямоугольник 28"/>
          <p:cNvSpPr/>
          <p:nvPr/>
        </p:nvSpPr>
        <p:spPr>
          <a:xfrm>
            <a:off x="4518659" y="5699802"/>
            <a:ext cx="3628728" cy="77110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A03.43.001.</a:t>
            </a:r>
            <a:r>
              <a:rPr lang="en-US" sz="1200" b="1" i="1" dirty="0" smtClean="0">
                <a:solidFill>
                  <a:srgbClr val="FF0000"/>
                </a:solidFill>
                <a:latin typeface="Times New Roman" panose="02020603050405020304" pitchFamily="18" charset="0"/>
                <a:cs typeface="Times New Roman" panose="02020603050405020304" pitchFamily="18" charset="0"/>
              </a:rPr>
              <a:t>00</a:t>
            </a:r>
            <a:r>
              <a:rPr lang="ru-RU" sz="1200" b="1" i="1" dirty="0">
                <a:solidFill>
                  <a:srgbClr val="FF0000"/>
                </a:solidFill>
                <a:latin typeface="Times New Roman" panose="02020603050405020304" pitchFamily="18" charset="0"/>
                <a:cs typeface="Times New Roman" panose="02020603050405020304" pitchFamily="18" charset="0"/>
              </a:rPr>
              <a:t>5</a:t>
            </a:r>
            <a:r>
              <a:rPr lang="ru-RU" sz="1200" i="1" dirty="0" smtClean="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 Оценка, интерпретация и описание результатов патолого-анатомического исследования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a:t>
            </a:r>
            <a:r>
              <a:rPr lang="ru-RU" sz="1200" i="1" dirty="0" smtClean="0">
                <a:solidFill>
                  <a:schemeClr val="tx1"/>
                </a:solidFill>
                <a:latin typeface="Times New Roman" panose="02020603050405020304" pitchFamily="18" charset="0"/>
                <a:cs typeface="Times New Roman" panose="02020603050405020304" pitchFamily="18" charset="0"/>
              </a:rPr>
              <a:t>пятой категории </a:t>
            </a:r>
            <a:r>
              <a:rPr lang="ru-RU" sz="1200" i="1" dirty="0">
                <a:solidFill>
                  <a:schemeClr val="tx1"/>
                </a:solidFill>
                <a:latin typeface="Times New Roman" panose="02020603050405020304" pitchFamily="18" charset="0"/>
                <a:cs typeface="Times New Roman" panose="02020603050405020304" pitchFamily="18" charset="0"/>
              </a:rPr>
              <a:t>сложности</a:t>
            </a:r>
          </a:p>
        </p:txBody>
      </p:sp>
      <p:cxnSp>
        <p:nvCxnSpPr>
          <p:cNvPr id="31" name="Прямая со стрелкой 30"/>
          <p:cNvCxnSpPr/>
          <p:nvPr/>
        </p:nvCxnSpPr>
        <p:spPr>
          <a:xfrm flipH="1">
            <a:off x="7735908" y="3782880"/>
            <a:ext cx="550841" cy="93150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63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45770" y="0"/>
            <a:ext cx="1200150" cy="369332"/>
          </a:xfrm>
          <a:prstGeom prst="rect">
            <a:avLst/>
          </a:prstGeom>
          <a:noFill/>
        </p:spPr>
        <p:txBody>
          <a:bodyPr wrap="square" rtlCol="0">
            <a:spAutoFit/>
          </a:bodyPr>
          <a:lstStyle/>
          <a:p>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Раздел А</a:t>
            </a:r>
            <a:endPar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45770" y="369332"/>
            <a:ext cx="9521190" cy="307777"/>
          </a:xfrm>
          <a:prstGeom prst="rect">
            <a:avLst/>
          </a:prstGeom>
        </p:spPr>
        <p:txBody>
          <a:bodyPr wrap="square">
            <a:spAutoFit/>
          </a:bodyPr>
          <a:lstStyle/>
          <a:p>
            <a:pPr marR="390525" algn="just">
              <a:spcAft>
                <a:spcPts val="0"/>
              </a:spcAft>
            </a:pPr>
            <a:r>
              <a:rPr lang="ru-RU" sz="1400" dirty="0">
                <a:solidFill>
                  <a:srgbClr val="000000"/>
                </a:solidFill>
                <a:latin typeface="Times New Roman" panose="02020603050405020304" pitchFamily="18" charset="0"/>
                <a:ea typeface="Times New Roman" panose="02020603050405020304" pitchFamily="18" charset="0"/>
              </a:rPr>
              <a:t>Классы раздела "А" (от 01 до 76) обозначают медицинские</a:t>
            </a:r>
            <a:r>
              <a:rPr lang="ru-RU" sz="1400" dirty="0">
                <a:latin typeface="Times New Roman" panose="02020603050405020304" pitchFamily="18" charset="0"/>
                <a:ea typeface="Times New Roman" panose="02020603050405020304" pitchFamily="18" charset="0"/>
              </a:rPr>
              <a:t> специальности:</a:t>
            </a:r>
            <a:endParaRPr lang="ru-RU" sz="1400" dirty="0">
              <a:effectLst/>
              <a:latin typeface="Times New Roman" panose="02020603050405020304" pitchFamily="18" charset="0"/>
              <a:ea typeface="Calibri" panose="020F0502020204030204" pitchFamily="34" charset="0"/>
            </a:endParaRPr>
          </a:p>
        </p:txBody>
      </p:sp>
      <p:graphicFrame>
        <p:nvGraphicFramePr>
          <p:cNvPr id="8" name="Таблица 7"/>
          <p:cNvGraphicFramePr>
            <a:graphicFrameLocks noGrp="1"/>
          </p:cNvGraphicFramePr>
          <p:nvPr>
            <p:extLst>
              <p:ext uri="{D42A27DB-BD31-4B8C-83A1-F6EECF244321}">
                <p14:modId xmlns:p14="http://schemas.microsoft.com/office/powerpoint/2010/main" val="672355965"/>
              </p:ext>
            </p:extLst>
          </p:nvPr>
        </p:nvGraphicFramePr>
        <p:xfrm>
          <a:off x="445770" y="738664"/>
          <a:ext cx="11418571" cy="5946567"/>
        </p:xfrm>
        <a:graphic>
          <a:graphicData uri="http://schemas.openxmlformats.org/drawingml/2006/table">
            <a:tbl>
              <a:tblPr firstRow="1" bandRow="1">
                <a:tableStyleId>{5C22544A-7EE6-4342-B048-85BDC9FD1C3A}</a:tableStyleId>
              </a:tblPr>
              <a:tblGrid>
                <a:gridCol w="1924555">
                  <a:extLst>
                    <a:ext uri="{9D8B030D-6E8A-4147-A177-3AD203B41FA5}">
                      <a16:colId xmlns:a16="http://schemas.microsoft.com/office/drawing/2014/main" val="1416866208"/>
                    </a:ext>
                  </a:extLst>
                </a:gridCol>
                <a:gridCol w="1851333">
                  <a:extLst>
                    <a:ext uri="{9D8B030D-6E8A-4147-A177-3AD203B41FA5}">
                      <a16:colId xmlns:a16="http://schemas.microsoft.com/office/drawing/2014/main" val="4218717137"/>
                    </a:ext>
                  </a:extLst>
                </a:gridCol>
                <a:gridCol w="1877876">
                  <a:extLst>
                    <a:ext uri="{9D8B030D-6E8A-4147-A177-3AD203B41FA5}">
                      <a16:colId xmlns:a16="http://schemas.microsoft.com/office/drawing/2014/main" val="806401390"/>
                    </a:ext>
                  </a:extLst>
                </a:gridCol>
                <a:gridCol w="1711735">
                  <a:extLst>
                    <a:ext uri="{9D8B030D-6E8A-4147-A177-3AD203B41FA5}">
                      <a16:colId xmlns:a16="http://schemas.microsoft.com/office/drawing/2014/main" val="1747392881"/>
                    </a:ext>
                  </a:extLst>
                </a:gridCol>
                <a:gridCol w="2105237">
                  <a:extLst>
                    <a:ext uri="{9D8B030D-6E8A-4147-A177-3AD203B41FA5}">
                      <a16:colId xmlns:a16="http://schemas.microsoft.com/office/drawing/2014/main" val="3539924538"/>
                    </a:ext>
                  </a:extLst>
                </a:gridCol>
                <a:gridCol w="1947835">
                  <a:extLst>
                    <a:ext uri="{9D8B030D-6E8A-4147-A177-3AD203B41FA5}">
                      <a16:colId xmlns:a16="http://schemas.microsoft.com/office/drawing/2014/main" val="1131365472"/>
                    </a:ext>
                  </a:extLst>
                </a:gridCol>
              </a:tblGrid>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01 - Акушерство-гинекология </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15 - Инфекционные болезни</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29 - Неонатология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43 – Патологическая анатомия </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57 – Стоматология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терапевтическая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71 – Функциональная диагностика </a:t>
                      </a:r>
                      <a:endParaRPr lang="ru-RU" sz="1000" b="0" dirty="0">
                        <a:solidFill>
                          <a:schemeClr val="tx1"/>
                        </a:solidFill>
                        <a:latin typeface="Times New Roman" panose="02020603050405020304" pitchFamily="18" charset="0"/>
                        <a:cs typeface="Times New Roman" panose="02020603050405020304" pitchFamily="18" charset="0"/>
                      </a:endParaRPr>
                    </a:p>
                  </a:txBody>
                  <a:tcPr>
                    <a:solidFill>
                      <a:schemeClr val="accent1">
                        <a:lumMod val="40000"/>
                        <a:lumOff val="60000"/>
                      </a:schemeClr>
                    </a:solidFill>
                  </a:tcPr>
                </a:tc>
                <a:extLst>
                  <a:ext uri="{0D108BD9-81ED-4DB2-BD59-A6C34878D82A}">
                    <a16:rowId xmlns:a16="http://schemas.microsoft.com/office/drawing/2014/main" val="2855254819"/>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02 - Аллергология и иммунология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16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Инфекционные болезни детские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30 – Неотложная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медицина взрослая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44 – Педиатрия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58 – Стоматология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хирургическая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72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Челюстно</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лицевая хирургия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329051719"/>
                  </a:ext>
                </a:extLst>
              </a:tr>
              <a:tr h="532315">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03 - Аллергология и иммунология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17 - Кардиология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31 - Неотложная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медицина взрослая </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45 – Психиатрия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59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000" b="0" kern="1200" baseline="0" dirty="0" err="1" smtClean="0">
                          <a:solidFill>
                            <a:schemeClr val="tx1"/>
                          </a:solidFill>
                          <a:effectLst/>
                          <a:latin typeface="Times New Roman" panose="02020603050405020304" pitchFamily="18" charset="0"/>
                          <a:ea typeface="+mn-ea"/>
                          <a:cs typeface="Times New Roman" panose="02020603050405020304" pitchFamily="18" charset="0"/>
                        </a:rPr>
                        <a:t>Судебно</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медицинская экспертиза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73 -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Челюстно</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лицевая хирургия детская</a:t>
                      </a:r>
                      <a:endParaRPr lang="ru-RU" sz="1000" b="0" dirty="0" smtClean="0">
                        <a:solidFill>
                          <a:schemeClr val="tx1"/>
                        </a:solidFill>
                        <a:latin typeface="Times New Roman" panose="02020603050405020304" pitchFamily="18" charset="0"/>
                        <a:cs typeface="Times New Roman" panose="02020603050405020304" pitchFamily="18" charset="0"/>
                      </a:endParaRPr>
                    </a:p>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63643599"/>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04 -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Ангиохирургия</a:t>
                      </a: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 (взрослая,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18 - Кардиология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32 - Нефрология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46 – Психиатрия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60 – Терапия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dirty="0" smtClean="0">
                          <a:solidFill>
                            <a:schemeClr val="tx1"/>
                          </a:solidFill>
                          <a:latin typeface="Times New Roman" panose="02020603050405020304" pitchFamily="18" charset="0"/>
                          <a:cs typeface="Times New Roman" panose="02020603050405020304" pitchFamily="18" charset="0"/>
                        </a:rPr>
                        <a:t>74 – Эндокринология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21046630"/>
                  </a:ext>
                </a:extLst>
              </a:tr>
              <a:tr h="439653">
                <a:tc>
                  <a:txBody>
                    <a:bodyPr/>
                    <a:lstStyle/>
                    <a:p>
                      <a:pPr algn="l">
                        <a:lnSpc>
                          <a:spcPct val="107000"/>
                        </a:lnSpc>
                        <a:spcAft>
                          <a:spcPts val="0"/>
                        </a:spcAft>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05 - Анестезиология и реаниматология</a:t>
                      </a:r>
                      <a:endParaRPr lang="ru-RU" sz="1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19 – Кардиохирургия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33 – Нефрология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47 – Пульмонология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61 – Токсикология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dirty="0" smtClean="0">
                          <a:solidFill>
                            <a:schemeClr val="tx1"/>
                          </a:solidFill>
                          <a:latin typeface="Times New Roman" panose="02020603050405020304" pitchFamily="18" charset="0"/>
                          <a:cs typeface="Times New Roman" panose="02020603050405020304" pitchFamily="18" charset="0"/>
                        </a:rPr>
                        <a:t>75</a:t>
                      </a:r>
                      <a:r>
                        <a:rPr lang="ru-RU" sz="1000" b="0" baseline="0" dirty="0" smtClean="0">
                          <a:solidFill>
                            <a:schemeClr val="tx1"/>
                          </a:solidFill>
                          <a:latin typeface="Times New Roman" panose="02020603050405020304" pitchFamily="18" charset="0"/>
                          <a:cs typeface="Times New Roman" panose="02020603050405020304" pitchFamily="18" charset="0"/>
                        </a:rPr>
                        <a:t> – Эндокринология детская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27433712"/>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06 - Анестезиология и реаниматология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20 – Кардиохирургия детская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34 – Общая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врачебная практика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48 - Пульмонология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62 - Токсикология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 </a:t>
                      </a:r>
                      <a:endParaRPr lang="ru-RU" sz="1000" b="0" dirty="0" smtClean="0">
                        <a:solidFill>
                          <a:schemeClr val="tx1"/>
                        </a:solidFill>
                        <a:latin typeface="Times New Roman" panose="02020603050405020304" pitchFamily="18" charset="0"/>
                        <a:cs typeface="Times New Roman" panose="02020603050405020304" pitchFamily="18" charset="0"/>
                      </a:endParaRPr>
                    </a:p>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dirty="0" smtClean="0">
                          <a:solidFill>
                            <a:schemeClr val="tx1"/>
                          </a:solidFill>
                          <a:latin typeface="Times New Roman" panose="02020603050405020304" pitchFamily="18" charset="0"/>
                          <a:cs typeface="Times New Roman" panose="02020603050405020304" pitchFamily="18" charset="0"/>
                        </a:rPr>
                        <a:t>76 – Прочие*</a:t>
                      </a:r>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173355780"/>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07 - Гастроэнтерология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21 – Клиническая лабораторная диагностика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35 – Общая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хирургия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49 - Радиология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63 – Травматология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ортопедия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72678215"/>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08 -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Гастроэнтерология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22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Клиническая фармакология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36 - Онкология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50 - Ревматология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64 - Травматология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ортопедия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97241425"/>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09 - Гематология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23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Медико</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профилактическое дело</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lnSpc>
                          <a:spcPct val="107000"/>
                        </a:lnSpc>
                        <a:spcAft>
                          <a:spcPts val="0"/>
                        </a:spcAft>
                      </a:pPr>
                      <a:r>
                        <a:rPr lang="ru-RU" sz="1000" b="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37 – Онкология</a:t>
                      </a:r>
                      <a:r>
                        <a:rPr lang="ru-RU" sz="1000" b="0" baseline="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детская </a:t>
                      </a:r>
                      <a:endParaRPr lang="ru-RU" sz="1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51 – Ревматология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65 –Трансфузиология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09737258"/>
                  </a:ext>
                </a:extLst>
              </a:tr>
              <a:tr h="439653">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10 - Гематология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24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Медицинская генетика</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38 – Ортодонтия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smtClean="0">
                        <a:solidFill>
                          <a:schemeClr val="tx1"/>
                        </a:solidFill>
                        <a:latin typeface="Times New Roman" panose="02020603050405020304" pitchFamily="18" charset="0"/>
                        <a:cs typeface="Times New Roman" panose="02020603050405020304" pitchFamily="18" charset="0"/>
                      </a:endParaRPr>
                    </a:p>
                    <a:p>
                      <a:pPr algn="l">
                        <a:lnSpc>
                          <a:spcPct val="107000"/>
                        </a:lnSpc>
                        <a:spcAft>
                          <a:spcPts val="0"/>
                        </a:spcAft>
                      </a:pPr>
                      <a:endParaRPr lang="ru-RU" sz="1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52 – Семейная медицина</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66 – Урология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87578947"/>
                  </a:ext>
                </a:extLst>
              </a:tr>
              <a:tr h="376855">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11 - Гериатрия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lnSpc>
                          <a:spcPct val="107000"/>
                        </a:lnSpc>
                        <a:spcAft>
                          <a:spcPts val="0"/>
                        </a:spcAft>
                      </a:pPr>
                      <a:r>
                        <a:rPr lang="ru-RU" sz="1000" b="0" dirty="0" smtClean="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25 - Неврология</a:t>
                      </a:r>
                      <a:endParaRPr lang="ru-RU" sz="1000" b="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3500" marR="63500" marT="63500" marB="63500"/>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39 - Оториноларингология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53 – Спортивная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медицина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67 - Урология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98286541"/>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12 -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Дерматовенерология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26 - Неврология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40 – Оториноларингология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 </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54 - Стоматология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68 – Физическая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медицина и реабилитация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578692556"/>
                  </a:ext>
                </a:extLst>
              </a:tr>
              <a:tr h="5323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13</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 </a:t>
                      </a:r>
                      <a:r>
                        <a:rPr lang="ru-RU" sz="1000" b="0" kern="1200" dirty="0" err="1" smtClean="0">
                          <a:solidFill>
                            <a:schemeClr val="tx1"/>
                          </a:solidFill>
                          <a:effectLst/>
                          <a:latin typeface="Times New Roman" panose="02020603050405020304" pitchFamily="18" charset="0"/>
                          <a:ea typeface="+mn-ea"/>
                          <a:cs typeface="Times New Roman" panose="02020603050405020304" pitchFamily="18" charset="0"/>
                        </a:rPr>
                        <a:t>Дерматовенерология</a:t>
                      </a: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 детская</a:t>
                      </a:r>
                      <a:endParaRPr lang="ru-RU" sz="1000" b="0" dirty="0" smtClean="0">
                        <a:solidFill>
                          <a:schemeClr val="tx1"/>
                        </a:solidFill>
                        <a:latin typeface="Times New Roman" panose="02020603050405020304" pitchFamily="18" charset="0"/>
                        <a:cs typeface="Times New Roman" panose="02020603050405020304" pitchFamily="18" charset="0"/>
                      </a:endParaRPr>
                    </a:p>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27 – Нейрохирургия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41 – Офтальмология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55 – Стоматология детского возраста</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69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Фтизиатрия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027042404"/>
                  </a:ext>
                </a:extLst>
              </a:tr>
              <a:tr h="384450">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14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 хирургия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28 – Нейрохирургия</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детская</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42 – Офтальмология детская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 </a:t>
                      </a:r>
                      <a:endParaRPr lang="ru-RU" sz="1000" b="0" dirty="0" smtClean="0">
                        <a:solidFill>
                          <a:schemeClr val="tx1"/>
                        </a:solidFill>
                        <a:latin typeface="Times New Roman" panose="02020603050405020304" pitchFamily="18" charset="0"/>
                        <a:cs typeface="Times New Roman" panose="02020603050405020304" pitchFamily="18" charset="0"/>
                      </a:endParaRPr>
                    </a:p>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l"/>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56 – Стоматология ортопедическая </a:t>
                      </a:r>
                      <a:endParaRPr lang="ru-RU" sz="10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b="0" kern="1200" dirty="0" smtClean="0">
                          <a:solidFill>
                            <a:schemeClr val="tx1"/>
                          </a:solidFill>
                          <a:effectLst/>
                          <a:latin typeface="Times New Roman" panose="02020603050405020304" pitchFamily="18" charset="0"/>
                          <a:ea typeface="+mn-ea"/>
                          <a:cs typeface="Times New Roman" panose="02020603050405020304" pitchFamily="18" charset="0"/>
                        </a:rPr>
                        <a:t>70 - </a:t>
                      </a:r>
                      <a:r>
                        <a:rPr lang="ru-RU" sz="1000" b="0" kern="1200" baseline="0" dirty="0" smtClean="0">
                          <a:solidFill>
                            <a:schemeClr val="tx1"/>
                          </a:solidFill>
                          <a:effectLst/>
                          <a:latin typeface="Times New Roman" panose="02020603050405020304" pitchFamily="18" charset="0"/>
                          <a:ea typeface="+mn-ea"/>
                          <a:cs typeface="Times New Roman" panose="02020603050405020304" pitchFamily="18" charset="0"/>
                        </a:rPr>
                        <a:t>Фтизиатрия детская </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tc>
                <a:tc>
                  <a:txBody>
                    <a:bodyPr/>
                    <a:lstStyle/>
                    <a:p>
                      <a:pPr algn="l"/>
                      <a:endParaRPr lang="ru-RU" sz="10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09704941"/>
                  </a:ext>
                </a:extLst>
              </a:tr>
            </a:tbl>
          </a:graphicData>
        </a:graphic>
      </p:graphicFrame>
    </p:spTree>
    <p:extLst>
      <p:ext uri="{BB962C8B-B14F-4D97-AF65-F5344CB8AC3E}">
        <p14:creationId xmlns:p14="http://schemas.microsoft.com/office/powerpoint/2010/main" val="11682864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7660" y="226189"/>
            <a:ext cx="11650980" cy="2031325"/>
          </a:xfrm>
          <a:prstGeom prst="rect">
            <a:avLst/>
          </a:prstGeom>
        </p:spPr>
        <p:txBody>
          <a:bodyPr wrap="square">
            <a:spAutoFit/>
          </a:bodyPr>
          <a:lstStyle/>
          <a:p>
            <a:pPr indent="450215" algn="just">
              <a:spcAft>
                <a:spcPts val="0"/>
              </a:spcAft>
            </a:pPr>
            <a:r>
              <a:rPr lang="ru-RU" dirty="0" smtClean="0">
                <a:latin typeface="Times New Roman" panose="02020603050405020304" pitchFamily="18" charset="0"/>
                <a:ea typeface="Times New Roman" panose="02020603050405020304" pitchFamily="18" charset="0"/>
              </a:rPr>
              <a:t>*</a:t>
            </a:r>
            <a:r>
              <a:rPr lang="ru-RU" b="1" dirty="0" smtClean="0">
                <a:latin typeface="Times New Roman" panose="02020603050405020304" pitchFamily="18" charset="0"/>
                <a:ea typeface="Times New Roman" panose="02020603050405020304" pitchFamily="18" charset="0"/>
              </a:rPr>
              <a:t>Класс «Прочие»</a:t>
            </a:r>
            <a:r>
              <a:rPr lang="ru-RU" dirty="0" smtClean="0">
                <a:latin typeface="Times New Roman" panose="02020603050405020304" pitchFamily="18" charset="0"/>
                <a:ea typeface="Times New Roman" panose="02020603050405020304" pitchFamily="18" charset="0"/>
              </a:rPr>
              <a:t> </a:t>
            </a:r>
            <a:r>
              <a:rPr lang="ru-RU" dirty="0">
                <a:latin typeface="Times New Roman" panose="02020603050405020304" pitchFamily="18" charset="0"/>
                <a:ea typeface="Times New Roman" panose="02020603050405020304" pitchFamily="18" charset="0"/>
              </a:rPr>
              <a:t>включает в себя медицинские специальности неклассифицированные в номенклатуре медицинских специальностей (например, торакальная хирургия, </a:t>
            </a:r>
            <a:r>
              <a:rPr lang="ru-RU" dirty="0" err="1">
                <a:latin typeface="Times New Roman" panose="02020603050405020304" pitchFamily="18" charset="0"/>
                <a:ea typeface="Times New Roman" panose="02020603050405020304" pitchFamily="18" charset="0"/>
              </a:rPr>
              <a:t>колопроктология</a:t>
            </a:r>
            <a:r>
              <a:rPr lang="ru-RU" dirty="0">
                <a:latin typeface="Times New Roman" panose="02020603050405020304" pitchFamily="18" charset="0"/>
                <a:ea typeface="Times New Roman" panose="02020603050405020304" pitchFamily="18" charset="0"/>
              </a:rPr>
              <a:t>  и др</a:t>
            </a:r>
            <a:r>
              <a:rPr lang="ru-RU" dirty="0" smtClean="0">
                <a:latin typeface="Times New Roman" panose="02020603050405020304" pitchFamily="18" charset="0"/>
                <a:ea typeface="Times New Roman" panose="02020603050405020304" pitchFamily="18" charset="0"/>
              </a:rPr>
              <a:t>.)</a:t>
            </a:r>
          </a:p>
          <a:p>
            <a:pPr indent="450215" algn="just">
              <a:spcAft>
                <a:spcPts val="0"/>
              </a:spcAft>
            </a:pPr>
            <a:endParaRPr lang="ru-RU" dirty="0" smtClean="0">
              <a:latin typeface="Times New Roman" panose="02020603050405020304" pitchFamily="18" charset="0"/>
              <a:ea typeface="Times New Roman" panose="02020603050405020304" pitchFamily="18" charset="0"/>
            </a:endParaRPr>
          </a:p>
          <a:p>
            <a:pPr indent="450215" algn="just">
              <a:spcAft>
                <a:spcPts val="0"/>
              </a:spcAft>
            </a:pPr>
            <a:r>
              <a:rPr lang="ru-RU" b="1" dirty="0" smtClean="0">
                <a:latin typeface="Times New Roman" panose="02020603050405020304" pitchFamily="18" charset="0"/>
                <a:ea typeface="Times New Roman" panose="02020603050405020304" pitchFamily="18" charset="0"/>
              </a:rPr>
              <a:t>Вид </a:t>
            </a:r>
            <a:r>
              <a:rPr lang="ru-RU" b="1" dirty="0">
                <a:latin typeface="Times New Roman" panose="02020603050405020304" pitchFamily="18" charset="0"/>
                <a:ea typeface="Times New Roman" panose="02020603050405020304" pitchFamily="18" charset="0"/>
              </a:rPr>
              <a:t>медицинской услуги </a:t>
            </a:r>
            <a:r>
              <a:rPr lang="ru-RU" dirty="0">
                <a:latin typeface="Times New Roman" panose="02020603050405020304" pitchFamily="18" charset="0"/>
                <a:ea typeface="Times New Roman" panose="02020603050405020304" pitchFamily="18" charset="0"/>
              </a:rPr>
              <a:t>(от 001 до 099) обозначает медицинские услуги, имеющие законченное профилактическое, диагностическое или лечебное значение. </a:t>
            </a:r>
            <a:endParaRPr lang="ru-RU" dirty="0" smtClean="0">
              <a:effectLst/>
              <a:latin typeface="Times New Roman" panose="02020603050405020304" pitchFamily="18" charset="0"/>
              <a:ea typeface="Calibri" panose="020F0502020204030204" pitchFamily="34" charset="0"/>
            </a:endParaRPr>
          </a:p>
          <a:p>
            <a:pPr indent="450215" algn="just">
              <a:spcAft>
                <a:spcPts val="0"/>
              </a:spcAft>
            </a:pPr>
            <a:r>
              <a:rPr lang="ru-RU" b="1" dirty="0">
                <a:latin typeface="Times New Roman" panose="02020603050405020304" pitchFamily="18" charset="0"/>
                <a:ea typeface="Times New Roman" panose="02020603050405020304" pitchFamily="18" charset="0"/>
              </a:rPr>
              <a:t>Подвид медицинской услуги </a:t>
            </a:r>
            <a:r>
              <a:rPr lang="ru-RU" dirty="0">
                <a:latin typeface="Times New Roman" panose="02020603050405020304" pitchFamily="18" charset="0"/>
                <a:ea typeface="Times New Roman" panose="02020603050405020304" pitchFamily="18" charset="0"/>
              </a:rPr>
              <a:t>(от 001 до 999) обозначает спецификацию вида медицинской услуги. </a:t>
            </a:r>
            <a:endParaRPr lang="ru-RU" dirty="0" smtClean="0">
              <a:latin typeface="Times New Roman" panose="02020603050405020304" pitchFamily="18" charset="0"/>
              <a:ea typeface="Times New Roman" panose="02020603050405020304" pitchFamily="18" charset="0"/>
            </a:endParaRPr>
          </a:p>
          <a:p>
            <a:pPr indent="450215" algn="just">
              <a:spcAft>
                <a:spcPts val="0"/>
              </a:spcAft>
            </a:pPr>
            <a:r>
              <a:rPr lang="ru-RU" dirty="0" smtClean="0">
                <a:latin typeface="Times New Roman" panose="02020603050405020304" pitchFamily="18" charset="0"/>
                <a:ea typeface="Times New Roman" panose="02020603050405020304" pitchFamily="18" charset="0"/>
              </a:rPr>
              <a:t>Часть </a:t>
            </a:r>
            <a:r>
              <a:rPr lang="ru-RU" dirty="0">
                <a:latin typeface="Times New Roman" panose="02020603050405020304" pitchFamily="18" charset="0"/>
                <a:ea typeface="Times New Roman" panose="02020603050405020304" pitchFamily="18" charset="0"/>
              </a:rPr>
              <a:t>медицинских услуг может не содержать подвиды услуг.</a:t>
            </a:r>
            <a:endParaRPr lang="ru-RU" dirty="0">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616305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p:cNvSpPr/>
          <p:nvPr/>
        </p:nvSpPr>
        <p:spPr>
          <a:xfrm>
            <a:off x="114301" y="28434"/>
            <a:ext cx="11956846" cy="69066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ru-RU" sz="1400" b="1"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Раздел В</a:t>
            </a:r>
          </a:p>
          <a:p>
            <a:pPr algn="just"/>
            <a:r>
              <a:rPr lang="ru-RU" sz="1400" dirty="0">
                <a:solidFill>
                  <a:schemeClr val="tx1"/>
                </a:solidFill>
                <a:latin typeface="Times New Roman" panose="02020603050405020304" pitchFamily="18" charset="0"/>
                <a:cs typeface="Times New Roman" panose="02020603050405020304" pitchFamily="18" charset="0"/>
              </a:rPr>
              <a:t>включает медицинские услуги, представляющие собой определенные виды медицинских вмешательств, направленные на профилактику, диагностику и лечение заболеваний, медицинскую реабилитацию</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114301" y="822499"/>
            <a:ext cx="3779565"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01 - функциональные </a:t>
            </a:r>
            <a:r>
              <a:rPr lang="ru-RU" sz="1200" dirty="0">
                <a:solidFill>
                  <a:schemeClr val="tx1"/>
                </a:solidFill>
                <a:latin typeface="Times New Roman" panose="02020603050405020304" pitchFamily="18" charset="0"/>
                <a:cs typeface="Times New Roman" panose="02020603050405020304" pitchFamily="18" charset="0"/>
              </a:rPr>
              <a:t>методы диагностики с использованием простых приспособлений и приборов</a:t>
            </a:r>
          </a:p>
        </p:txBody>
      </p:sp>
      <p:sp>
        <p:nvSpPr>
          <p:cNvPr id="29" name="Прямоугольник 28"/>
          <p:cNvSpPr/>
          <p:nvPr/>
        </p:nvSpPr>
        <p:spPr>
          <a:xfrm>
            <a:off x="4060993" y="822499"/>
            <a:ext cx="4031447"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02 - визуальная </a:t>
            </a:r>
            <a:r>
              <a:rPr lang="ru-RU" sz="1200" dirty="0">
                <a:solidFill>
                  <a:schemeClr val="tx1"/>
                </a:solidFill>
                <a:latin typeface="Times New Roman" panose="02020603050405020304" pitchFamily="18" charset="0"/>
                <a:cs typeface="Times New Roman" panose="02020603050405020304" pitchFamily="18" charset="0"/>
              </a:rPr>
              <a:t>диагностика, требующая специальных приборов</a:t>
            </a:r>
          </a:p>
        </p:txBody>
      </p:sp>
      <p:sp>
        <p:nvSpPr>
          <p:cNvPr id="31" name="Прямоугольник 30"/>
          <p:cNvSpPr/>
          <p:nvPr/>
        </p:nvSpPr>
        <p:spPr>
          <a:xfrm>
            <a:off x="8291564" y="822499"/>
            <a:ext cx="3779565"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03 - методы </a:t>
            </a:r>
            <a:r>
              <a:rPr lang="ru-RU" sz="1200" dirty="0">
                <a:solidFill>
                  <a:schemeClr val="tx1"/>
                </a:solidFill>
                <a:latin typeface="Times New Roman" panose="02020603050405020304" pitchFamily="18" charset="0"/>
                <a:cs typeface="Times New Roman" panose="02020603050405020304" pitchFamily="18" charset="0"/>
              </a:rPr>
              <a:t>регистрации звуковых сигналов, издаваемых или отражающихся органами или тканями</a:t>
            </a:r>
          </a:p>
        </p:txBody>
      </p:sp>
      <p:sp>
        <p:nvSpPr>
          <p:cNvPr id="2" name="Прямоугольник 1"/>
          <p:cNvSpPr/>
          <p:nvPr/>
        </p:nvSpPr>
        <p:spPr>
          <a:xfrm>
            <a:off x="114300" y="1931670"/>
            <a:ext cx="3779566" cy="4686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B01.01.001</a:t>
            </a:r>
            <a:r>
              <a:rPr lang="ru-RU" sz="1400" dirty="0" smtClean="0">
                <a:solidFill>
                  <a:schemeClr val="tx1"/>
                </a:solidFill>
                <a:latin typeface="Times New Roman" panose="02020603050405020304" pitchFamily="18" charset="0"/>
                <a:cs typeface="Times New Roman" panose="02020603050405020304" pitchFamily="18" charset="0"/>
              </a:rPr>
              <a:t> - Измерение </a:t>
            </a:r>
            <a:r>
              <a:rPr lang="ru-RU" sz="1400" dirty="0">
                <a:solidFill>
                  <a:schemeClr val="tx1"/>
                </a:solidFill>
                <a:latin typeface="Times New Roman" panose="02020603050405020304" pitchFamily="18" charset="0"/>
                <a:cs typeface="Times New Roman" panose="02020603050405020304" pitchFamily="18" charset="0"/>
              </a:rPr>
              <a:t>массы </a:t>
            </a:r>
            <a:r>
              <a:rPr lang="ru-RU" sz="1400" dirty="0" smtClean="0">
                <a:solidFill>
                  <a:schemeClr val="tx1"/>
                </a:solidFill>
                <a:latin typeface="Times New Roman" panose="02020603050405020304" pitchFamily="18" charset="0"/>
                <a:cs typeface="Times New Roman" panose="02020603050405020304" pitchFamily="18" charset="0"/>
              </a:rPr>
              <a:t>тела:</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114301" y="1443462"/>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67" name="Прямоугольник 66"/>
          <p:cNvSpPr/>
          <p:nvPr/>
        </p:nvSpPr>
        <p:spPr>
          <a:xfrm>
            <a:off x="114298" y="2444324"/>
            <a:ext cx="3779566" cy="49424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B01.01.001.</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b="1" i="1" dirty="0">
                <a:solidFill>
                  <a:srgbClr val="FF0000"/>
                </a:solidFill>
                <a:latin typeface="Times New Roman" panose="02020603050405020304" pitchFamily="18" charset="0"/>
                <a:cs typeface="Times New Roman" panose="02020603050405020304" pitchFamily="18" charset="0"/>
              </a:rPr>
              <a:t> </a:t>
            </a:r>
            <a:r>
              <a:rPr lang="ru-RU" sz="1400" i="1" dirty="0">
                <a:solidFill>
                  <a:schemeClr val="tx1"/>
                </a:solidFill>
                <a:latin typeface="Times New Roman" panose="02020603050405020304" pitchFamily="18" charset="0"/>
                <a:cs typeface="Times New Roman" panose="02020603050405020304" pitchFamily="18" charset="0"/>
              </a:rPr>
              <a:t>- Дистанционное наблюдение за показателями массы тела</a:t>
            </a:r>
          </a:p>
        </p:txBody>
      </p:sp>
      <p:sp>
        <p:nvSpPr>
          <p:cNvPr id="68" name="Прямоугольник 67"/>
          <p:cNvSpPr/>
          <p:nvPr/>
        </p:nvSpPr>
        <p:spPr>
          <a:xfrm>
            <a:off x="114298" y="3346410"/>
            <a:ext cx="3779565" cy="49424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B01.04.003</a:t>
            </a:r>
            <a:r>
              <a:rPr lang="ru-RU" sz="1400" dirty="0" smtClean="0">
                <a:solidFill>
                  <a:schemeClr val="tx1"/>
                </a:solidFill>
                <a:latin typeface="Times New Roman" panose="02020603050405020304" pitchFamily="18" charset="0"/>
                <a:cs typeface="Times New Roman" panose="02020603050405020304" pitchFamily="18" charset="0"/>
              </a:rPr>
              <a:t> - Измерение </a:t>
            </a:r>
            <a:r>
              <a:rPr lang="ru-RU" sz="1400" dirty="0">
                <a:solidFill>
                  <a:schemeClr val="tx1"/>
                </a:solidFill>
                <a:latin typeface="Times New Roman" panose="02020603050405020304" pitchFamily="18" charset="0"/>
                <a:cs typeface="Times New Roman" panose="02020603050405020304" pitchFamily="18" charset="0"/>
              </a:rPr>
              <a:t>подвижности сустава (</a:t>
            </a:r>
            <a:r>
              <a:rPr lang="ru-RU" sz="1400" dirty="0" err="1">
                <a:solidFill>
                  <a:schemeClr val="tx1"/>
                </a:solidFill>
                <a:latin typeface="Times New Roman" panose="02020603050405020304" pitchFamily="18" charset="0"/>
                <a:cs typeface="Times New Roman" panose="02020603050405020304" pitchFamily="18" charset="0"/>
              </a:rPr>
              <a:t>углометрия</a:t>
            </a:r>
            <a:r>
              <a:rPr lang="ru-RU" sz="1400" dirty="0" smtClean="0">
                <a:solidFill>
                  <a:schemeClr val="tx1"/>
                </a:solidFill>
                <a:latin typeface="Times New Roman" panose="02020603050405020304" pitchFamily="18" charset="0"/>
                <a:cs typeface="Times New Roman" panose="02020603050405020304" pitchFamily="18" charset="0"/>
              </a:rPr>
              <a:t>):</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69" name="Прямоугольник 68"/>
          <p:cNvSpPr/>
          <p:nvPr/>
        </p:nvSpPr>
        <p:spPr>
          <a:xfrm>
            <a:off x="114299" y="3908339"/>
            <a:ext cx="3779565" cy="68855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B01.04.003.</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smtClean="0">
                <a:solidFill>
                  <a:schemeClr val="tx1"/>
                </a:solidFill>
                <a:latin typeface="Times New Roman" panose="02020603050405020304" pitchFamily="18" charset="0"/>
                <a:cs typeface="Times New Roman" panose="02020603050405020304" pitchFamily="18" charset="0"/>
              </a:rPr>
              <a:t> - Определение </a:t>
            </a:r>
            <a:r>
              <a:rPr lang="ru-RU" sz="1400" i="1" dirty="0">
                <a:solidFill>
                  <a:schemeClr val="tx1"/>
                </a:solidFill>
                <a:latin typeface="Times New Roman" panose="02020603050405020304" pitchFamily="18" charset="0"/>
                <a:cs typeface="Times New Roman" panose="02020603050405020304" pitchFamily="18" charset="0"/>
              </a:rPr>
              <a:t>объема пассивного движения одного сустава в одной плоскости</a:t>
            </a:r>
          </a:p>
        </p:txBody>
      </p:sp>
      <p:sp>
        <p:nvSpPr>
          <p:cNvPr id="70" name="Прямоугольник 69"/>
          <p:cNvSpPr/>
          <p:nvPr/>
        </p:nvSpPr>
        <p:spPr>
          <a:xfrm>
            <a:off x="114299" y="4663792"/>
            <a:ext cx="3779565" cy="656716"/>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B01.04.003.</a:t>
            </a:r>
            <a:r>
              <a:rPr lang="en-US" sz="1400" b="1" i="1" dirty="0" smtClean="0">
                <a:solidFill>
                  <a:srgbClr val="FF0000"/>
                </a:solidFill>
                <a:latin typeface="Times New Roman" panose="02020603050405020304" pitchFamily="18" charset="0"/>
                <a:cs typeface="Times New Roman" panose="02020603050405020304" pitchFamily="18" charset="0"/>
              </a:rPr>
              <a:t>002</a:t>
            </a:r>
            <a:r>
              <a:rPr lang="ru-RU" sz="1400" i="1" dirty="0" smtClean="0">
                <a:solidFill>
                  <a:srgbClr val="FF0000"/>
                </a:solidFill>
                <a:latin typeface="Times New Roman" panose="02020603050405020304" pitchFamily="18" charset="0"/>
                <a:cs typeface="Times New Roman" panose="02020603050405020304" pitchFamily="18" charset="0"/>
              </a:rPr>
              <a:t> </a:t>
            </a:r>
            <a:r>
              <a:rPr lang="ru-RU" sz="1400" i="1" dirty="0" smtClean="0">
                <a:solidFill>
                  <a:schemeClr val="tx1"/>
                </a:solidFill>
                <a:latin typeface="Times New Roman" panose="02020603050405020304" pitchFamily="18" charset="0"/>
                <a:cs typeface="Times New Roman" panose="02020603050405020304" pitchFamily="18" charset="0"/>
              </a:rPr>
              <a:t>- Определение </a:t>
            </a:r>
            <a:r>
              <a:rPr lang="ru-RU" sz="1400" i="1" dirty="0">
                <a:solidFill>
                  <a:schemeClr val="tx1"/>
                </a:solidFill>
                <a:latin typeface="Times New Roman" panose="02020603050405020304" pitchFamily="18" charset="0"/>
                <a:cs typeface="Times New Roman" panose="02020603050405020304" pitchFamily="18" charset="0"/>
              </a:rPr>
              <a:t>объема активного движения одного сустава в одной плоскости</a:t>
            </a:r>
          </a:p>
        </p:txBody>
      </p:sp>
      <p:sp>
        <p:nvSpPr>
          <p:cNvPr id="71" name="Прямоугольник 70"/>
          <p:cNvSpPr/>
          <p:nvPr/>
        </p:nvSpPr>
        <p:spPr>
          <a:xfrm>
            <a:off x="4060993" y="1951169"/>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B02.01.004</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 </a:t>
            </a:r>
            <a:r>
              <a:rPr lang="ru-RU" sz="1400" dirty="0" err="1" smtClean="0">
                <a:solidFill>
                  <a:schemeClr val="tx1"/>
                </a:solidFill>
                <a:latin typeface="Times New Roman" panose="02020603050405020304" pitchFamily="18" charset="0"/>
                <a:cs typeface="Times New Roman" panose="02020603050405020304" pitchFamily="18" charset="0"/>
              </a:rPr>
              <a:t>Трихоскопия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72" name="TextBox 71"/>
          <p:cNvSpPr txBox="1"/>
          <p:nvPr/>
        </p:nvSpPr>
        <p:spPr>
          <a:xfrm>
            <a:off x="4060993" y="1443462"/>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73" name="Прямоугольник 72"/>
          <p:cNvSpPr/>
          <p:nvPr/>
        </p:nvSpPr>
        <p:spPr>
          <a:xfrm>
            <a:off x="4060993" y="2778641"/>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B02.04.001</a:t>
            </a:r>
            <a:r>
              <a:rPr lang="ru-RU" sz="1400" dirty="0" smtClean="0">
                <a:solidFill>
                  <a:schemeClr val="tx1"/>
                </a:solidFill>
                <a:latin typeface="Times New Roman" panose="02020603050405020304" pitchFamily="18" charset="0"/>
                <a:cs typeface="Times New Roman" panose="02020603050405020304" pitchFamily="18" charset="0"/>
              </a:rPr>
              <a:t> - </a:t>
            </a:r>
            <a:r>
              <a:rPr lang="ru-RU" sz="1400" dirty="0" err="1" smtClean="0">
                <a:solidFill>
                  <a:schemeClr val="tx1"/>
                </a:solidFill>
                <a:latin typeface="Times New Roman" panose="02020603050405020304" pitchFamily="18" charset="0"/>
                <a:cs typeface="Times New Roman" panose="02020603050405020304" pitchFamily="18" charset="0"/>
              </a:rPr>
              <a:t>Артроскопия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74" name="Прямоугольник 73"/>
          <p:cNvSpPr/>
          <p:nvPr/>
        </p:nvSpPr>
        <p:spPr>
          <a:xfrm>
            <a:off x="4060993" y="3332400"/>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B02.04.001.</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a:solidFill>
                  <a:schemeClr val="tx1"/>
                </a:solidFill>
                <a:latin typeface="Times New Roman" panose="02020603050405020304" pitchFamily="18" charset="0"/>
                <a:cs typeface="Times New Roman" panose="02020603050405020304" pitchFamily="18" charset="0"/>
              </a:rPr>
              <a:t> - </a:t>
            </a:r>
            <a:r>
              <a:rPr lang="ru-RU" sz="1400" i="1" dirty="0" err="1">
                <a:solidFill>
                  <a:schemeClr val="tx1"/>
                </a:solidFill>
                <a:latin typeface="Times New Roman" panose="02020603050405020304" pitchFamily="18" charset="0"/>
                <a:cs typeface="Times New Roman" panose="02020603050405020304" pitchFamily="18" charset="0"/>
              </a:rPr>
              <a:t>Артроскопия</a:t>
            </a:r>
            <a:r>
              <a:rPr lang="ru-RU" sz="1400" i="1" dirty="0">
                <a:solidFill>
                  <a:schemeClr val="tx1"/>
                </a:solidFill>
                <a:latin typeface="Times New Roman" panose="02020603050405020304" pitchFamily="18" charset="0"/>
                <a:cs typeface="Times New Roman" panose="02020603050405020304" pitchFamily="18" charset="0"/>
              </a:rPr>
              <a:t> лечебная</a:t>
            </a:r>
          </a:p>
        </p:txBody>
      </p:sp>
      <p:sp>
        <p:nvSpPr>
          <p:cNvPr id="75" name="Прямоугольник 74"/>
          <p:cNvSpPr/>
          <p:nvPr/>
        </p:nvSpPr>
        <p:spPr>
          <a:xfrm>
            <a:off x="4060993" y="3886159"/>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B02.04.001.</a:t>
            </a:r>
            <a:r>
              <a:rPr lang="en-US" sz="1400" b="1" i="1" dirty="0" smtClean="0">
                <a:solidFill>
                  <a:srgbClr val="FF0000"/>
                </a:solidFill>
                <a:latin typeface="Times New Roman" panose="02020603050405020304" pitchFamily="18" charset="0"/>
                <a:cs typeface="Times New Roman" panose="02020603050405020304" pitchFamily="18" charset="0"/>
              </a:rPr>
              <a:t>00</a:t>
            </a:r>
            <a:r>
              <a:rPr lang="ru-RU" sz="1400" b="1" i="1" dirty="0" smtClean="0">
                <a:solidFill>
                  <a:srgbClr val="FF0000"/>
                </a:solidFill>
                <a:latin typeface="Times New Roman" panose="02020603050405020304" pitchFamily="18" charset="0"/>
                <a:cs typeface="Times New Roman" panose="02020603050405020304" pitchFamily="18" charset="0"/>
              </a:rPr>
              <a:t>2</a:t>
            </a:r>
            <a:r>
              <a:rPr lang="ru-RU" sz="1400" i="1" dirty="0" smtClean="0">
                <a:solidFill>
                  <a:schemeClr val="tx1"/>
                </a:solidFill>
                <a:latin typeface="Times New Roman" panose="02020603050405020304" pitchFamily="18" charset="0"/>
                <a:cs typeface="Times New Roman" panose="02020603050405020304" pitchFamily="18" charset="0"/>
              </a:rPr>
              <a:t> </a:t>
            </a:r>
            <a:r>
              <a:rPr lang="ru-RU" sz="1400" i="1" dirty="0">
                <a:solidFill>
                  <a:schemeClr val="tx1"/>
                </a:solidFill>
                <a:latin typeface="Times New Roman" panose="02020603050405020304" pitchFamily="18" charset="0"/>
                <a:cs typeface="Times New Roman" panose="02020603050405020304" pitchFamily="18" charset="0"/>
              </a:rPr>
              <a:t>- </a:t>
            </a:r>
            <a:r>
              <a:rPr lang="ru-RU" sz="1400" i="1" dirty="0" err="1">
                <a:solidFill>
                  <a:schemeClr val="tx1"/>
                </a:solidFill>
                <a:latin typeface="Times New Roman" panose="02020603050405020304" pitchFamily="18" charset="0"/>
                <a:cs typeface="Times New Roman" panose="02020603050405020304" pitchFamily="18" charset="0"/>
              </a:rPr>
              <a:t>Артроскопия</a:t>
            </a:r>
            <a:r>
              <a:rPr lang="ru-RU" sz="1400" i="1" dirty="0">
                <a:solidFill>
                  <a:schemeClr val="tx1"/>
                </a:solidFill>
                <a:latin typeface="Times New Roman" panose="02020603050405020304" pitchFamily="18" charset="0"/>
                <a:cs typeface="Times New Roman" panose="02020603050405020304" pitchFamily="18" charset="0"/>
              </a:rPr>
              <a:t> диагностическая</a:t>
            </a:r>
          </a:p>
        </p:txBody>
      </p:sp>
      <p:sp>
        <p:nvSpPr>
          <p:cNvPr id="76" name="Прямоугольник 75"/>
          <p:cNvSpPr/>
          <p:nvPr/>
        </p:nvSpPr>
        <p:spPr>
          <a:xfrm>
            <a:off x="4060993" y="4596897"/>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Times New Roman" panose="02020603050405020304" pitchFamily="18" charset="0"/>
                <a:cs typeface="Times New Roman" panose="02020603050405020304" pitchFamily="18" charset="0"/>
              </a:rPr>
              <a:t>B02.08.002</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dirty="0">
                <a:solidFill>
                  <a:schemeClr val="tx1"/>
                </a:solidFill>
                <a:latin typeface="Times New Roman" panose="02020603050405020304" pitchFamily="18" charset="0"/>
                <a:cs typeface="Times New Roman" panose="02020603050405020304" pitchFamily="18" charset="0"/>
              </a:rPr>
              <a:t>- Фарингоскопия</a:t>
            </a:r>
          </a:p>
        </p:txBody>
      </p:sp>
      <p:sp>
        <p:nvSpPr>
          <p:cNvPr id="77" name="TextBox 76"/>
          <p:cNvSpPr txBox="1"/>
          <p:nvPr/>
        </p:nvSpPr>
        <p:spPr>
          <a:xfrm>
            <a:off x="8291564" y="1441094"/>
            <a:ext cx="1855937"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78" name="Прямоугольник 77"/>
          <p:cNvSpPr/>
          <p:nvPr/>
        </p:nvSpPr>
        <p:spPr>
          <a:xfrm>
            <a:off x="8291564" y="1951169"/>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B03.03.003</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a:solidFill>
                  <a:schemeClr val="tx1"/>
                </a:solidFill>
                <a:latin typeface="Times New Roman" panose="02020603050405020304" pitchFamily="18" charset="0"/>
                <a:cs typeface="Times New Roman" panose="02020603050405020304" pitchFamily="18" charset="0"/>
              </a:rPr>
              <a:t>Ультразвуковое исследование </a:t>
            </a:r>
            <a:r>
              <a:rPr lang="ru-RU" sz="1400" dirty="0" smtClean="0">
                <a:solidFill>
                  <a:schemeClr val="tx1"/>
                </a:solidFill>
                <a:latin typeface="Times New Roman" panose="02020603050405020304" pitchFamily="18" charset="0"/>
                <a:cs typeface="Times New Roman" panose="02020603050405020304" pitchFamily="18" charset="0"/>
              </a:rPr>
              <a:t>позвоночника</a:t>
            </a:r>
            <a:r>
              <a:rPr lang="ru-RU" sz="1400" dirty="0">
                <a:solidFill>
                  <a:schemeClr val="tx1"/>
                </a:solidFill>
                <a:latin typeface="Times New Roman" panose="02020603050405020304" pitchFamily="18" charset="0"/>
                <a:cs typeface="Times New Roman" panose="02020603050405020304" pitchFamily="18" charset="0"/>
              </a:rPr>
              <a:t>:</a:t>
            </a:r>
          </a:p>
        </p:txBody>
      </p:sp>
      <p:sp>
        <p:nvSpPr>
          <p:cNvPr id="79" name="Прямоугольник 78"/>
          <p:cNvSpPr/>
          <p:nvPr/>
        </p:nvSpPr>
        <p:spPr>
          <a:xfrm>
            <a:off x="8274641" y="2508856"/>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B03.03.003.</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en-US" sz="1400" i="1" dirty="0" smtClean="0">
                <a:solidFill>
                  <a:schemeClr val="tx1"/>
                </a:solidFill>
                <a:latin typeface="Times New Roman" panose="02020603050405020304" pitchFamily="18" charset="0"/>
                <a:cs typeface="Times New Roman" panose="02020603050405020304" pitchFamily="18" charset="0"/>
              </a:rPr>
              <a:t> - </a:t>
            </a:r>
            <a:r>
              <a:rPr lang="ru-RU" sz="1400" i="1" dirty="0" smtClean="0">
                <a:solidFill>
                  <a:schemeClr val="tx1"/>
                </a:solidFill>
                <a:latin typeface="Times New Roman" panose="02020603050405020304" pitchFamily="18" charset="0"/>
                <a:cs typeface="Times New Roman" panose="02020603050405020304" pitchFamily="18" charset="0"/>
              </a:rPr>
              <a:t>Ультразвуковое </a:t>
            </a:r>
            <a:r>
              <a:rPr lang="ru-RU" sz="1400" i="1" dirty="0">
                <a:solidFill>
                  <a:schemeClr val="tx1"/>
                </a:solidFill>
                <a:latin typeface="Times New Roman" panose="02020603050405020304" pitchFamily="18" charset="0"/>
                <a:cs typeface="Times New Roman" panose="02020603050405020304" pitchFamily="18" charset="0"/>
              </a:rPr>
              <a:t>исследование </a:t>
            </a:r>
            <a:r>
              <a:rPr lang="ru-RU" sz="1400" i="1" dirty="0" smtClean="0">
                <a:solidFill>
                  <a:schemeClr val="tx1"/>
                </a:solidFill>
                <a:latin typeface="Times New Roman" panose="02020603050405020304" pitchFamily="18" charset="0"/>
                <a:cs typeface="Times New Roman" panose="02020603050405020304" pitchFamily="18" charset="0"/>
              </a:rPr>
              <a:t>шейного </a:t>
            </a:r>
            <a:r>
              <a:rPr lang="ru-RU" sz="1400" i="1" dirty="0">
                <a:solidFill>
                  <a:schemeClr val="tx1"/>
                </a:solidFill>
                <a:latin typeface="Times New Roman" panose="02020603050405020304" pitchFamily="18" charset="0"/>
                <a:cs typeface="Times New Roman" panose="02020603050405020304" pitchFamily="18" charset="0"/>
              </a:rPr>
              <a:t>отдела позвоночника</a:t>
            </a:r>
          </a:p>
        </p:txBody>
      </p:sp>
      <p:sp>
        <p:nvSpPr>
          <p:cNvPr id="80" name="Прямоугольник 79"/>
          <p:cNvSpPr/>
          <p:nvPr/>
        </p:nvSpPr>
        <p:spPr>
          <a:xfrm>
            <a:off x="8274640" y="3055428"/>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B03.03.003.</a:t>
            </a:r>
            <a:r>
              <a:rPr lang="en-US" sz="1400" b="1" i="1" dirty="0" smtClean="0">
                <a:solidFill>
                  <a:srgbClr val="FF0000"/>
                </a:solidFill>
                <a:latin typeface="Times New Roman" panose="02020603050405020304" pitchFamily="18" charset="0"/>
                <a:cs typeface="Times New Roman" panose="02020603050405020304" pitchFamily="18" charset="0"/>
              </a:rPr>
              <a:t>002</a:t>
            </a:r>
            <a:r>
              <a:rPr lang="en-US" sz="1400" i="1" dirty="0" smtClean="0">
                <a:solidFill>
                  <a:srgbClr val="FF0000"/>
                </a:solidFill>
                <a:latin typeface="Times New Roman" panose="02020603050405020304" pitchFamily="18" charset="0"/>
                <a:cs typeface="Times New Roman" panose="02020603050405020304" pitchFamily="18" charset="0"/>
              </a:rPr>
              <a:t> </a:t>
            </a:r>
            <a:r>
              <a:rPr lang="en-US" sz="1400" i="1" dirty="0" smtClean="0">
                <a:solidFill>
                  <a:schemeClr val="tx1"/>
                </a:solidFill>
                <a:latin typeface="Times New Roman" panose="02020603050405020304" pitchFamily="18" charset="0"/>
                <a:cs typeface="Times New Roman" panose="02020603050405020304" pitchFamily="18" charset="0"/>
              </a:rPr>
              <a:t>- </a:t>
            </a:r>
            <a:r>
              <a:rPr lang="ru-RU" sz="1400" i="1" dirty="0">
                <a:solidFill>
                  <a:schemeClr val="tx1"/>
                </a:solidFill>
                <a:latin typeface="Times New Roman" panose="02020603050405020304" pitchFamily="18" charset="0"/>
                <a:cs typeface="Times New Roman" panose="02020603050405020304" pitchFamily="18" charset="0"/>
              </a:rPr>
              <a:t>Ультразвуковое исследование грудного отдела позвоночника</a:t>
            </a:r>
          </a:p>
        </p:txBody>
      </p:sp>
      <p:sp>
        <p:nvSpPr>
          <p:cNvPr id="81" name="Прямоугольник 80"/>
          <p:cNvSpPr/>
          <p:nvPr/>
        </p:nvSpPr>
        <p:spPr>
          <a:xfrm>
            <a:off x="8274639" y="3574908"/>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B03.03.003.</a:t>
            </a:r>
            <a:r>
              <a:rPr lang="en-US" sz="1400" b="1" i="1" dirty="0" smtClean="0">
                <a:solidFill>
                  <a:srgbClr val="FF0000"/>
                </a:solidFill>
                <a:latin typeface="Times New Roman" panose="02020603050405020304" pitchFamily="18" charset="0"/>
                <a:cs typeface="Times New Roman" panose="02020603050405020304" pitchFamily="18" charset="0"/>
              </a:rPr>
              <a:t>003</a:t>
            </a:r>
            <a:r>
              <a:rPr lang="ru-RU" sz="1400" i="1" dirty="0">
                <a:solidFill>
                  <a:schemeClr val="tx1"/>
                </a:solidFill>
                <a:latin typeface="Times New Roman" panose="02020603050405020304" pitchFamily="18" charset="0"/>
                <a:cs typeface="Times New Roman" panose="02020603050405020304" pitchFamily="18" charset="0"/>
              </a:rPr>
              <a:t> - Ультразвуковое исследование поясничного отдела позвоночника</a:t>
            </a:r>
          </a:p>
        </p:txBody>
      </p:sp>
      <p:sp>
        <p:nvSpPr>
          <p:cNvPr id="82" name="Прямоугольник 81"/>
          <p:cNvSpPr/>
          <p:nvPr/>
        </p:nvSpPr>
        <p:spPr>
          <a:xfrm>
            <a:off x="8291564" y="4318536"/>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B03.12.024</a:t>
            </a:r>
            <a:r>
              <a:rPr lang="ru-RU" sz="1400" dirty="0">
                <a:solidFill>
                  <a:schemeClr val="tx1"/>
                </a:solidFill>
                <a:latin typeface="Times New Roman" panose="02020603050405020304" pitchFamily="18" charset="0"/>
                <a:cs typeface="Times New Roman" panose="02020603050405020304" pitchFamily="18" charset="0"/>
              </a:rPr>
              <a:t> - Ультразвуковая допплерография маточно-плацентарного кровотока</a:t>
            </a:r>
          </a:p>
        </p:txBody>
      </p:sp>
      <p:sp>
        <p:nvSpPr>
          <p:cNvPr id="83" name="Прямоугольник 82"/>
          <p:cNvSpPr/>
          <p:nvPr/>
        </p:nvSpPr>
        <p:spPr>
          <a:xfrm>
            <a:off x="8309502" y="5053104"/>
            <a:ext cx="3745719"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B03.12.032</a:t>
            </a:r>
            <a:r>
              <a:rPr lang="ru-RU" sz="1400" dirty="0">
                <a:solidFill>
                  <a:schemeClr val="tx1"/>
                </a:solidFill>
                <a:latin typeface="Times New Roman" panose="02020603050405020304" pitchFamily="18" charset="0"/>
                <a:cs typeface="Times New Roman" panose="02020603050405020304" pitchFamily="18" charset="0"/>
              </a:rPr>
              <a:t> - Ультразвуковая допплерография с медикаментозной пробой</a:t>
            </a:r>
          </a:p>
        </p:txBody>
      </p:sp>
    </p:spTree>
    <p:extLst>
      <p:ext uri="{BB962C8B-B14F-4D97-AF65-F5344CB8AC3E}">
        <p14:creationId xmlns:p14="http://schemas.microsoft.com/office/powerpoint/2010/main" val="2090140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14301" y="236627"/>
            <a:ext cx="3779565"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Times New Roman" panose="02020603050405020304" pitchFamily="18" charset="0"/>
                <a:cs typeface="Times New Roman" panose="02020603050405020304" pitchFamily="18" charset="0"/>
              </a:rPr>
              <a:t>04 - методы </a:t>
            </a:r>
            <a:r>
              <a:rPr lang="ru-RU" sz="1200" dirty="0">
                <a:solidFill>
                  <a:schemeClr val="tx1"/>
                </a:solidFill>
                <a:latin typeface="Times New Roman" panose="02020603050405020304" pitchFamily="18" charset="0"/>
                <a:cs typeface="Times New Roman" panose="02020603050405020304" pitchFamily="18" charset="0"/>
              </a:rPr>
              <a:t>регистрации электромагнитных сигналов, испускаемых или потенцированных в органах и тканях</a:t>
            </a:r>
          </a:p>
        </p:txBody>
      </p:sp>
      <p:sp>
        <p:nvSpPr>
          <p:cNvPr id="6" name="Прямоугольник 5"/>
          <p:cNvSpPr/>
          <p:nvPr/>
        </p:nvSpPr>
        <p:spPr>
          <a:xfrm>
            <a:off x="4153671" y="236627"/>
            <a:ext cx="3779565"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05 - рентгенологические </a:t>
            </a:r>
            <a:r>
              <a:rPr lang="ru-RU" sz="1200" dirty="0">
                <a:solidFill>
                  <a:schemeClr val="tx1"/>
                </a:solidFill>
                <a:latin typeface="Times New Roman" panose="02020603050405020304" pitchFamily="18" charset="0"/>
                <a:cs typeface="Times New Roman" panose="02020603050405020304" pitchFamily="18" charset="0"/>
              </a:rPr>
              <a:t>методы диагностики и рентгенотерапия;</a:t>
            </a:r>
          </a:p>
        </p:txBody>
      </p:sp>
      <p:sp>
        <p:nvSpPr>
          <p:cNvPr id="7" name="Прямоугольник 6"/>
          <p:cNvSpPr/>
          <p:nvPr/>
        </p:nvSpPr>
        <p:spPr>
          <a:xfrm>
            <a:off x="8108450" y="236627"/>
            <a:ext cx="3977977"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06 - </a:t>
            </a:r>
            <a:r>
              <a:rPr lang="ru-RU" sz="1200" dirty="0" err="1" smtClean="0">
                <a:solidFill>
                  <a:schemeClr val="tx1"/>
                </a:solidFill>
                <a:latin typeface="Times New Roman" panose="02020603050405020304" pitchFamily="18" charset="0"/>
                <a:cs typeface="Times New Roman" panose="02020603050405020304" pitchFamily="18" charset="0"/>
              </a:rPr>
              <a:t>радионуклидная</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диагностика и методы радиационной </a:t>
            </a:r>
            <a:r>
              <a:rPr lang="ru-RU" sz="1200" dirty="0" smtClean="0">
                <a:solidFill>
                  <a:schemeClr val="tx1"/>
                </a:solidFill>
                <a:latin typeface="Times New Roman" panose="02020603050405020304" pitchFamily="18" charset="0"/>
                <a:cs typeface="Times New Roman" panose="02020603050405020304" pitchFamily="18" charset="0"/>
              </a:rPr>
              <a:t>терапии</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114301" y="754193"/>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130472" y="754193"/>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8108450" y="754192"/>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114301" y="1061969"/>
            <a:ext cx="3779566" cy="4686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B04.01.001</a:t>
            </a:r>
            <a:r>
              <a:rPr lang="ru-RU" sz="1400" dirty="0">
                <a:solidFill>
                  <a:schemeClr val="tx1"/>
                </a:solidFill>
                <a:latin typeface="Times New Roman" panose="02020603050405020304" pitchFamily="18" charset="0"/>
                <a:cs typeface="Times New Roman" panose="02020603050405020304" pitchFamily="18" charset="0"/>
              </a:rPr>
              <a:t> - Регистрация электрической активности в точках акупунктуры</a:t>
            </a:r>
          </a:p>
        </p:txBody>
      </p:sp>
      <p:sp>
        <p:nvSpPr>
          <p:cNvPr id="19" name="Прямоугольник 18"/>
          <p:cNvSpPr/>
          <p:nvPr/>
        </p:nvSpPr>
        <p:spPr>
          <a:xfrm>
            <a:off x="114300" y="1838375"/>
            <a:ext cx="3779566" cy="4686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Times New Roman" panose="02020603050405020304" pitchFamily="18" charset="0"/>
                <a:cs typeface="Times New Roman" panose="02020603050405020304" pitchFamily="18" charset="0"/>
              </a:rPr>
              <a:t>B04.28.002</a:t>
            </a:r>
            <a:r>
              <a:rPr lang="ru-RU" sz="1400" dirty="0" smtClean="0">
                <a:solidFill>
                  <a:schemeClr val="tx1"/>
                </a:solidFill>
                <a:latin typeface="Times New Roman" panose="02020603050405020304" pitchFamily="18" charset="0"/>
                <a:cs typeface="Times New Roman" panose="02020603050405020304" pitchFamily="18" charset="0"/>
              </a:rPr>
              <a:t> </a:t>
            </a:r>
            <a:r>
              <a:rPr lang="ru-RU" sz="1400" dirty="0">
                <a:solidFill>
                  <a:schemeClr val="tx1"/>
                </a:solidFill>
                <a:latin typeface="Times New Roman" panose="02020603050405020304" pitchFamily="18" charset="0"/>
                <a:cs typeface="Times New Roman" panose="02020603050405020304" pitchFamily="18" charset="0"/>
              </a:rPr>
              <a:t>- Магнитно-резонансная </a:t>
            </a:r>
            <a:r>
              <a:rPr lang="ru-RU" sz="1400" dirty="0" smtClean="0">
                <a:solidFill>
                  <a:schemeClr val="tx1"/>
                </a:solidFill>
                <a:latin typeface="Times New Roman" panose="02020603050405020304" pitchFamily="18" charset="0"/>
                <a:cs typeface="Times New Roman" panose="02020603050405020304" pitchFamily="18" charset="0"/>
              </a:rPr>
              <a:t>томография</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smtClean="0">
                <a:solidFill>
                  <a:schemeClr val="tx1"/>
                </a:solidFill>
                <a:latin typeface="Times New Roman" panose="02020603050405020304" pitchFamily="18" charset="0"/>
                <a:cs typeface="Times New Roman" panose="02020603050405020304" pitchFamily="18" charset="0"/>
              </a:rPr>
              <a:t>почек</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114300" y="2380466"/>
            <a:ext cx="3779566" cy="70294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B04.28.002.</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en-US" sz="1400" i="1" dirty="0" smtClean="0">
                <a:solidFill>
                  <a:schemeClr val="tx1"/>
                </a:solidFill>
                <a:latin typeface="Times New Roman" panose="02020603050405020304" pitchFamily="18" charset="0"/>
                <a:cs typeface="Times New Roman" panose="02020603050405020304" pitchFamily="18" charset="0"/>
              </a:rPr>
              <a:t> - </a:t>
            </a:r>
            <a:r>
              <a:rPr lang="ru-RU" sz="1400" i="1" dirty="0" smtClean="0">
                <a:solidFill>
                  <a:schemeClr val="tx1"/>
                </a:solidFill>
                <a:latin typeface="Times New Roman" panose="02020603050405020304" pitchFamily="18" charset="0"/>
                <a:cs typeface="Times New Roman" panose="02020603050405020304" pitchFamily="18" charset="0"/>
              </a:rPr>
              <a:t>Магнитно-резонансная </a:t>
            </a:r>
            <a:r>
              <a:rPr lang="ru-RU" sz="1400" i="1" dirty="0">
                <a:solidFill>
                  <a:schemeClr val="tx1"/>
                </a:solidFill>
                <a:latin typeface="Times New Roman" panose="02020603050405020304" pitchFamily="18" charset="0"/>
                <a:cs typeface="Times New Roman" panose="02020603050405020304" pitchFamily="18" charset="0"/>
              </a:rPr>
              <a:t>томография почек с </a:t>
            </a:r>
            <a:r>
              <a:rPr lang="ru-RU" sz="1400" i="1" dirty="0" smtClean="0">
                <a:solidFill>
                  <a:schemeClr val="tx1"/>
                </a:solidFill>
                <a:latin typeface="Times New Roman" panose="02020603050405020304" pitchFamily="18" charset="0"/>
                <a:cs typeface="Times New Roman" panose="02020603050405020304" pitchFamily="18" charset="0"/>
              </a:rPr>
              <a:t>контрастированием</a:t>
            </a:r>
            <a:endParaRPr lang="ru-RU" sz="1400" i="1" dirty="0">
              <a:solidFill>
                <a:schemeClr val="tx1"/>
              </a:solidFill>
              <a:latin typeface="Times New Roman" panose="02020603050405020304" pitchFamily="18" charset="0"/>
              <a:cs typeface="Times New Roman" panose="02020603050405020304" pitchFamily="18" charset="0"/>
            </a:endParaRPr>
          </a:p>
        </p:txBody>
      </p:sp>
      <p:sp>
        <p:nvSpPr>
          <p:cNvPr id="21" name="Прямоугольник 20"/>
          <p:cNvSpPr/>
          <p:nvPr/>
        </p:nvSpPr>
        <p:spPr>
          <a:xfrm>
            <a:off x="114300" y="3353374"/>
            <a:ext cx="3779566" cy="4686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B04.05.001</a:t>
            </a:r>
            <a:r>
              <a:rPr lang="en-US" sz="1400" dirty="0" smtClean="0">
                <a:solidFill>
                  <a:schemeClr val="tx1"/>
                </a:solidFill>
                <a:latin typeface="Times New Roman" panose="02020603050405020304" pitchFamily="18" charset="0"/>
                <a:cs typeface="Times New Roman" panose="02020603050405020304" pitchFamily="18" charset="0"/>
              </a:rPr>
              <a:t> - </a:t>
            </a:r>
            <a:r>
              <a:rPr lang="ru-RU" sz="1400" dirty="0" err="1">
                <a:solidFill>
                  <a:schemeClr val="tx1"/>
                </a:solidFill>
                <a:latin typeface="Times New Roman" panose="02020603050405020304" pitchFamily="18" charset="0"/>
                <a:cs typeface="Times New Roman" panose="02020603050405020304" pitchFamily="18" charset="0"/>
              </a:rPr>
              <a:t>Электрокоагулография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22" name="Прямоугольник 21"/>
          <p:cNvSpPr/>
          <p:nvPr/>
        </p:nvSpPr>
        <p:spPr>
          <a:xfrm>
            <a:off x="114300" y="4091968"/>
            <a:ext cx="3779566" cy="46863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B04.23.001</a:t>
            </a:r>
            <a:r>
              <a:rPr lang="en-US" sz="1400" dirty="0" smtClean="0">
                <a:solidFill>
                  <a:schemeClr val="tx1"/>
                </a:solidFill>
                <a:latin typeface="Times New Roman" panose="02020603050405020304" pitchFamily="18" charset="0"/>
                <a:cs typeface="Times New Roman" panose="02020603050405020304" pitchFamily="18" charset="0"/>
              </a:rPr>
              <a:t> - </a:t>
            </a:r>
            <a:r>
              <a:rPr lang="ru-RU" sz="1400" dirty="0">
                <a:solidFill>
                  <a:schemeClr val="tx1"/>
                </a:solidFill>
                <a:latin typeface="Times New Roman" panose="02020603050405020304" pitchFamily="18" charset="0"/>
                <a:cs typeface="Times New Roman" panose="02020603050405020304" pitchFamily="18" charset="0"/>
              </a:rPr>
              <a:t>Электроэнцефалография</a:t>
            </a:r>
          </a:p>
        </p:txBody>
      </p:sp>
      <p:sp>
        <p:nvSpPr>
          <p:cNvPr id="23" name="Прямоугольник 22"/>
          <p:cNvSpPr/>
          <p:nvPr/>
        </p:nvSpPr>
        <p:spPr>
          <a:xfrm>
            <a:off x="4118802" y="1061969"/>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B05.01.001</a:t>
            </a:r>
            <a:r>
              <a:rPr lang="en-US" sz="1400" dirty="0" smtClean="0">
                <a:solidFill>
                  <a:schemeClr val="tx1"/>
                </a:solidFill>
                <a:latin typeface="Times New Roman" panose="02020603050405020304" pitchFamily="18" charset="0"/>
                <a:cs typeface="Times New Roman" panose="02020603050405020304" pitchFamily="18" charset="0"/>
              </a:rPr>
              <a:t> - </a:t>
            </a:r>
            <a:r>
              <a:rPr lang="ru-RU" sz="1400" dirty="0">
                <a:solidFill>
                  <a:schemeClr val="tx1"/>
                </a:solidFill>
                <a:latin typeface="Times New Roman" panose="02020603050405020304" pitchFamily="18" charset="0"/>
                <a:cs typeface="Times New Roman" panose="02020603050405020304" pitchFamily="18" charset="0"/>
              </a:rPr>
              <a:t>Компьютерная томография мягких тканей</a:t>
            </a:r>
          </a:p>
        </p:txBody>
      </p:sp>
      <p:sp>
        <p:nvSpPr>
          <p:cNvPr id="24" name="Прямоугольник 23"/>
          <p:cNvSpPr/>
          <p:nvPr/>
        </p:nvSpPr>
        <p:spPr>
          <a:xfrm>
            <a:off x="4118802" y="1616322"/>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B05.01.001.</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en-US" sz="1400" i="1" dirty="0" smtClean="0">
                <a:solidFill>
                  <a:srgbClr val="FF0000"/>
                </a:solidFill>
                <a:latin typeface="Times New Roman" panose="02020603050405020304" pitchFamily="18" charset="0"/>
                <a:cs typeface="Times New Roman" panose="02020603050405020304" pitchFamily="18" charset="0"/>
              </a:rPr>
              <a:t> </a:t>
            </a:r>
            <a:r>
              <a:rPr lang="en-US" sz="1400" i="1" dirty="0" smtClean="0">
                <a:solidFill>
                  <a:schemeClr val="tx1"/>
                </a:solidFill>
                <a:latin typeface="Times New Roman" panose="02020603050405020304" pitchFamily="18" charset="0"/>
                <a:cs typeface="Times New Roman" panose="02020603050405020304" pitchFamily="18" charset="0"/>
              </a:rPr>
              <a:t>- </a:t>
            </a:r>
            <a:r>
              <a:rPr lang="ru-RU" sz="1400" i="1" dirty="0">
                <a:solidFill>
                  <a:schemeClr val="tx1"/>
                </a:solidFill>
                <a:latin typeface="Times New Roman" panose="02020603050405020304" pitchFamily="18" charset="0"/>
                <a:cs typeface="Times New Roman" panose="02020603050405020304" pitchFamily="18" charset="0"/>
              </a:rPr>
              <a:t>Компьютерная томография мягких тканей с контрастированием</a:t>
            </a:r>
          </a:p>
        </p:txBody>
      </p:sp>
      <p:sp>
        <p:nvSpPr>
          <p:cNvPr id="25" name="Прямоугольник 24"/>
          <p:cNvSpPr/>
          <p:nvPr/>
        </p:nvSpPr>
        <p:spPr>
          <a:xfrm>
            <a:off x="4130472" y="2380466"/>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B05.03.050</a:t>
            </a:r>
            <a:r>
              <a:rPr lang="en-US" sz="1400" dirty="0" smtClean="0">
                <a:solidFill>
                  <a:schemeClr val="tx1"/>
                </a:solidFill>
                <a:latin typeface="Times New Roman" panose="02020603050405020304" pitchFamily="18" charset="0"/>
                <a:cs typeface="Times New Roman" panose="02020603050405020304" pitchFamily="18" charset="0"/>
              </a:rPr>
              <a:t> - </a:t>
            </a:r>
            <a:r>
              <a:rPr lang="ru-RU" sz="1400" dirty="0">
                <a:solidFill>
                  <a:schemeClr val="tx1"/>
                </a:solidFill>
                <a:latin typeface="Times New Roman" panose="02020603050405020304" pitchFamily="18" charset="0"/>
                <a:cs typeface="Times New Roman" panose="02020603050405020304" pitchFamily="18" charset="0"/>
              </a:rPr>
              <a:t>Рентгенография бедренной кости</a:t>
            </a:r>
          </a:p>
        </p:txBody>
      </p:sp>
      <p:sp>
        <p:nvSpPr>
          <p:cNvPr id="27" name="Прямоугольник 26"/>
          <p:cNvSpPr/>
          <p:nvPr/>
        </p:nvSpPr>
        <p:spPr>
          <a:xfrm>
            <a:off x="4153671" y="3137870"/>
            <a:ext cx="3764713"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B05.07.015</a:t>
            </a:r>
            <a:r>
              <a:rPr lang="en-US" sz="1400" dirty="0" smtClean="0">
                <a:solidFill>
                  <a:schemeClr val="tx1"/>
                </a:solidFill>
                <a:latin typeface="Times New Roman" panose="02020603050405020304" pitchFamily="18" charset="0"/>
                <a:cs typeface="Times New Roman" panose="02020603050405020304" pitchFamily="18" charset="0"/>
              </a:rPr>
              <a:t> - </a:t>
            </a:r>
            <a:r>
              <a:rPr lang="ru-RU" sz="1400" dirty="0" err="1">
                <a:solidFill>
                  <a:schemeClr val="tx1"/>
                </a:solidFill>
                <a:latin typeface="Times New Roman" panose="02020603050405020304" pitchFamily="18" charset="0"/>
                <a:cs typeface="Times New Roman" panose="02020603050405020304" pitchFamily="18" charset="0"/>
              </a:rPr>
              <a:t>Радиовизиография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28" name="Прямоугольник 27"/>
          <p:cNvSpPr/>
          <p:nvPr/>
        </p:nvSpPr>
        <p:spPr>
          <a:xfrm>
            <a:off x="8233662" y="1086493"/>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dirty="0">
                <a:solidFill>
                  <a:schemeClr val="tx1"/>
                </a:solidFill>
                <a:latin typeface="Times New Roman" panose="02020603050405020304" pitchFamily="18" charset="0"/>
                <a:cs typeface="Times New Roman" panose="02020603050405020304" pitchFamily="18" charset="0"/>
              </a:rPr>
              <a:t>В</a:t>
            </a:r>
            <a:r>
              <a:rPr lang="en-US" sz="1400" b="1" dirty="0" smtClean="0">
                <a:solidFill>
                  <a:schemeClr val="tx1"/>
                </a:solidFill>
                <a:latin typeface="Times New Roman" panose="02020603050405020304" pitchFamily="18" charset="0"/>
                <a:cs typeface="Times New Roman" panose="02020603050405020304" pitchFamily="18" charset="0"/>
              </a:rPr>
              <a:t>06.10.001 </a:t>
            </a:r>
            <a:r>
              <a:rPr lang="en-US" sz="1400" dirty="0" smtClean="0">
                <a:solidFill>
                  <a:schemeClr val="tx1"/>
                </a:solidFill>
                <a:latin typeface="Times New Roman" panose="02020603050405020304" pitchFamily="18" charset="0"/>
                <a:cs typeface="Times New Roman" panose="02020603050405020304" pitchFamily="18" charset="0"/>
              </a:rPr>
              <a:t>- </a:t>
            </a:r>
            <a:r>
              <a:rPr lang="ru-RU" sz="1400" dirty="0" err="1">
                <a:solidFill>
                  <a:schemeClr val="tx1"/>
                </a:solidFill>
                <a:latin typeface="Times New Roman" panose="02020603050405020304" pitchFamily="18" charset="0"/>
                <a:cs typeface="Times New Roman" panose="02020603050405020304" pitchFamily="18" charset="0"/>
              </a:rPr>
              <a:t>Сцинтиграфия</a:t>
            </a:r>
            <a:r>
              <a:rPr lang="ru-RU" sz="1400" dirty="0">
                <a:solidFill>
                  <a:schemeClr val="tx1"/>
                </a:solidFill>
                <a:latin typeface="Times New Roman" panose="02020603050405020304" pitchFamily="18" charset="0"/>
                <a:cs typeface="Times New Roman" panose="02020603050405020304" pitchFamily="18" charset="0"/>
              </a:rPr>
              <a:t> миокарда</a:t>
            </a:r>
          </a:p>
        </p:txBody>
      </p:sp>
      <p:sp>
        <p:nvSpPr>
          <p:cNvPr id="29" name="Прямоугольник 28"/>
          <p:cNvSpPr/>
          <p:nvPr/>
        </p:nvSpPr>
        <p:spPr>
          <a:xfrm>
            <a:off x="8233661" y="1616321"/>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b="1" i="1" dirty="0">
                <a:solidFill>
                  <a:schemeClr val="tx1"/>
                </a:solidFill>
                <a:latin typeface="Times New Roman" panose="02020603050405020304" pitchFamily="18" charset="0"/>
                <a:cs typeface="Times New Roman" panose="02020603050405020304" pitchFamily="18" charset="0"/>
              </a:rPr>
              <a:t>В</a:t>
            </a:r>
            <a:r>
              <a:rPr lang="en-US" sz="1400" b="1" i="1" dirty="0" smtClean="0">
                <a:solidFill>
                  <a:schemeClr val="tx1"/>
                </a:solidFill>
                <a:latin typeface="Times New Roman" panose="02020603050405020304" pitchFamily="18" charset="0"/>
                <a:cs typeface="Times New Roman" panose="02020603050405020304" pitchFamily="18" charset="0"/>
              </a:rPr>
              <a:t>06.10.001.</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smtClean="0">
                <a:solidFill>
                  <a:schemeClr val="tx1"/>
                </a:solidFill>
                <a:latin typeface="Times New Roman" panose="02020603050405020304" pitchFamily="18" charset="0"/>
                <a:cs typeface="Times New Roman" panose="02020603050405020304" pitchFamily="18" charset="0"/>
              </a:rPr>
              <a:t> </a:t>
            </a:r>
            <a:r>
              <a:rPr lang="ru-RU" sz="1400" i="1" dirty="0">
                <a:solidFill>
                  <a:schemeClr val="tx1"/>
                </a:solidFill>
                <a:latin typeface="Times New Roman" panose="02020603050405020304" pitchFamily="18" charset="0"/>
                <a:cs typeface="Times New Roman" panose="02020603050405020304" pitchFamily="18" charset="0"/>
              </a:rPr>
              <a:t>- </a:t>
            </a:r>
            <a:r>
              <a:rPr lang="ru-RU" sz="1400" i="1" dirty="0" err="1">
                <a:solidFill>
                  <a:schemeClr val="tx1"/>
                </a:solidFill>
                <a:latin typeface="Times New Roman" panose="02020603050405020304" pitchFamily="18" charset="0"/>
                <a:cs typeface="Times New Roman" panose="02020603050405020304" pitchFamily="18" charset="0"/>
              </a:rPr>
              <a:t>Сцинтиграфия</a:t>
            </a:r>
            <a:r>
              <a:rPr lang="ru-RU" sz="1400" i="1" dirty="0">
                <a:solidFill>
                  <a:schemeClr val="tx1"/>
                </a:solidFill>
                <a:latin typeface="Times New Roman" panose="02020603050405020304" pitchFamily="18" charset="0"/>
                <a:cs typeface="Times New Roman" panose="02020603050405020304" pitchFamily="18" charset="0"/>
              </a:rPr>
              <a:t> миокарда с функциональными пробами</a:t>
            </a:r>
          </a:p>
        </p:txBody>
      </p:sp>
      <p:sp>
        <p:nvSpPr>
          <p:cNvPr id="30" name="Прямоугольник 29"/>
          <p:cNvSpPr/>
          <p:nvPr/>
        </p:nvSpPr>
        <p:spPr>
          <a:xfrm>
            <a:off x="8233662" y="2146150"/>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a:solidFill>
                  <a:schemeClr val="tx1"/>
                </a:solidFill>
                <a:latin typeface="Times New Roman" panose="02020603050405020304" pitchFamily="18" charset="0"/>
                <a:cs typeface="Times New Roman" panose="02020603050405020304" pitchFamily="18" charset="0"/>
              </a:rPr>
              <a:t>B06.10.001.</a:t>
            </a:r>
            <a:r>
              <a:rPr lang="en-US" sz="1400" b="1" i="1" dirty="0">
                <a:solidFill>
                  <a:srgbClr val="FF0000"/>
                </a:solidFill>
                <a:latin typeface="Times New Roman" panose="02020603050405020304" pitchFamily="18" charset="0"/>
                <a:cs typeface="Times New Roman" panose="02020603050405020304" pitchFamily="18" charset="0"/>
              </a:rPr>
              <a:t>002</a:t>
            </a:r>
            <a:r>
              <a:rPr lang="en-US" sz="1400" i="1" dirty="0">
                <a:solidFill>
                  <a:srgbClr val="FF0000"/>
                </a:solidFill>
                <a:latin typeface="Times New Roman" panose="02020603050405020304" pitchFamily="18" charset="0"/>
                <a:cs typeface="Times New Roman" panose="02020603050405020304" pitchFamily="18" charset="0"/>
              </a:rPr>
              <a:t> </a:t>
            </a:r>
            <a:r>
              <a:rPr lang="en-US" sz="1400" i="1" dirty="0" smtClean="0">
                <a:solidFill>
                  <a:schemeClr val="tx1"/>
                </a:solidFill>
                <a:latin typeface="Times New Roman" panose="02020603050405020304" pitchFamily="18" charset="0"/>
                <a:cs typeface="Times New Roman" panose="02020603050405020304" pitchFamily="18" charset="0"/>
              </a:rPr>
              <a:t>- </a:t>
            </a:r>
            <a:r>
              <a:rPr lang="ru-RU" sz="1400" i="1" dirty="0" err="1">
                <a:solidFill>
                  <a:schemeClr val="tx1"/>
                </a:solidFill>
                <a:latin typeface="Times New Roman" panose="02020603050405020304" pitchFamily="18" charset="0"/>
                <a:cs typeface="Times New Roman" panose="02020603050405020304" pitchFamily="18" charset="0"/>
              </a:rPr>
              <a:t>Сцинтиграфия</a:t>
            </a:r>
            <a:r>
              <a:rPr lang="ru-RU" sz="1400" i="1" dirty="0">
                <a:solidFill>
                  <a:schemeClr val="tx1"/>
                </a:solidFill>
                <a:latin typeface="Times New Roman" panose="02020603050405020304" pitchFamily="18" charset="0"/>
                <a:cs typeface="Times New Roman" panose="02020603050405020304" pitchFamily="18" charset="0"/>
              </a:rPr>
              <a:t> симпатической нервной системы миокарда</a:t>
            </a:r>
          </a:p>
        </p:txBody>
      </p:sp>
      <p:sp>
        <p:nvSpPr>
          <p:cNvPr id="31" name="Прямоугольник 30"/>
          <p:cNvSpPr/>
          <p:nvPr/>
        </p:nvSpPr>
        <p:spPr>
          <a:xfrm>
            <a:off x="8233661" y="2884743"/>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a:solidFill>
                  <a:schemeClr val="tx1"/>
                </a:solidFill>
                <a:latin typeface="Times New Roman" panose="02020603050405020304" pitchFamily="18" charset="0"/>
                <a:cs typeface="Times New Roman" panose="02020603050405020304" pitchFamily="18" charset="0"/>
              </a:rPr>
              <a:t>B06.06.002</a:t>
            </a:r>
            <a:r>
              <a:rPr lang="ru-RU" sz="1400" dirty="0">
                <a:solidFill>
                  <a:schemeClr val="tx1"/>
                </a:solidFill>
                <a:latin typeface="Times New Roman" panose="02020603050405020304" pitchFamily="18" charset="0"/>
                <a:cs typeface="Times New Roman" panose="02020603050405020304" pitchFamily="18" charset="0"/>
              </a:rPr>
              <a:t> - </a:t>
            </a:r>
            <a:r>
              <a:rPr lang="ru-RU" sz="1400" dirty="0" err="1">
                <a:solidFill>
                  <a:schemeClr val="tx1"/>
                </a:solidFill>
                <a:latin typeface="Times New Roman" panose="02020603050405020304" pitchFamily="18" charset="0"/>
                <a:cs typeface="Times New Roman" panose="02020603050405020304" pitchFamily="18" charset="0"/>
              </a:rPr>
              <a:t>Лимфосцинтиграфия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32" name="Прямоугольник 31"/>
          <p:cNvSpPr/>
          <p:nvPr/>
        </p:nvSpPr>
        <p:spPr>
          <a:xfrm>
            <a:off x="8233661" y="3587688"/>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B06.10.004</a:t>
            </a:r>
            <a:r>
              <a:rPr lang="ru-RU" sz="1400" i="1" dirty="0">
                <a:solidFill>
                  <a:schemeClr val="tx1"/>
                </a:solidFill>
                <a:latin typeface="Times New Roman" panose="02020603050405020304" pitchFamily="18" charset="0"/>
                <a:cs typeface="Times New Roman" panose="02020603050405020304" pitchFamily="18" charset="0"/>
              </a:rPr>
              <a:t> - </a:t>
            </a:r>
            <a:r>
              <a:rPr lang="ru-RU" sz="1400" i="1" dirty="0" err="1">
                <a:solidFill>
                  <a:schemeClr val="tx1"/>
                </a:solidFill>
                <a:latin typeface="Times New Roman" panose="02020603050405020304" pitchFamily="18" charset="0"/>
                <a:cs typeface="Times New Roman" panose="02020603050405020304" pitchFamily="18" charset="0"/>
              </a:rPr>
              <a:t>Радионуклидная</a:t>
            </a:r>
            <a:r>
              <a:rPr lang="ru-RU" sz="1400" i="1" dirty="0">
                <a:solidFill>
                  <a:schemeClr val="tx1"/>
                </a:solidFill>
                <a:latin typeface="Times New Roman" panose="02020603050405020304" pitchFamily="18" charset="0"/>
                <a:cs typeface="Times New Roman" panose="02020603050405020304" pitchFamily="18" charset="0"/>
              </a:rPr>
              <a:t> равновесная </a:t>
            </a:r>
            <a:r>
              <a:rPr lang="ru-RU" sz="1400" i="1" dirty="0" err="1">
                <a:solidFill>
                  <a:schemeClr val="tx1"/>
                </a:solidFill>
                <a:latin typeface="Times New Roman" panose="02020603050405020304" pitchFamily="18" charset="0"/>
                <a:cs typeface="Times New Roman" panose="02020603050405020304" pitchFamily="18" charset="0"/>
              </a:rPr>
              <a:t>вентрикулография</a:t>
            </a:r>
            <a:endParaRPr lang="ru-RU" sz="1400" i="1" dirty="0">
              <a:solidFill>
                <a:schemeClr val="tx1"/>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8233660" y="4091968"/>
            <a:ext cx="3852765" cy="46863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B06.10.004.</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smtClean="0">
                <a:solidFill>
                  <a:schemeClr val="tx1"/>
                </a:solidFill>
                <a:latin typeface="Times New Roman" panose="02020603050405020304" pitchFamily="18" charset="0"/>
                <a:cs typeface="Times New Roman" panose="02020603050405020304" pitchFamily="18" charset="0"/>
              </a:rPr>
              <a:t> - </a:t>
            </a:r>
            <a:r>
              <a:rPr lang="ru-RU" sz="1400" i="1" dirty="0" err="1">
                <a:solidFill>
                  <a:schemeClr val="tx1"/>
                </a:solidFill>
                <a:latin typeface="Times New Roman" panose="02020603050405020304" pitchFamily="18" charset="0"/>
                <a:cs typeface="Times New Roman" panose="02020603050405020304" pitchFamily="18" charset="0"/>
              </a:rPr>
              <a:t>Радионуклидная</a:t>
            </a:r>
            <a:r>
              <a:rPr lang="ru-RU" sz="1400" i="1" dirty="0">
                <a:solidFill>
                  <a:schemeClr val="tx1"/>
                </a:solidFill>
                <a:latin typeface="Times New Roman" panose="02020603050405020304" pitchFamily="18" charset="0"/>
                <a:cs typeface="Times New Roman" panose="02020603050405020304" pitchFamily="18" charset="0"/>
              </a:rPr>
              <a:t> равновесная </a:t>
            </a:r>
            <a:r>
              <a:rPr lang="ru-RU" sz="1400" i="1" dirty="0" err="1" smtClean="0">
                <a:solidFill>
                  <a:schemeClr val="tx1"/>
                </a:solidFill>
                <a:latin typeface="Times New Roman" panose="02020603050405020304" pitchFamily="18" charset="0"/>
                <a:cs typeface="Times New Roman" panose="02020603050405020304" pitchFamily="18" charset="0"/>
              </a:rPr>
              <a:t>томовентрикулография</a:t>
            </a:r>
            <a:endParaRPr lang="ru-RU" sz="1400" i="1"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5179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Прямоугольник 20"/>
          <p:cNvSpPr/>
          <p:nvPr/>
        </p:nvSpPr>
        <p:spPr>
          <a:xfrm>
            <a:off x="176029" y="194384"/>
            <a:ext cx="3550151" cy="517566"/>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07 - методы </a:t>
            </a:r>
            <a:r>
              <a:rPr lang="ru-RU" sz="1200" dirty="0">
                <a:solidFill>
                  <a:schemeClr val="tx1"/>
                </a:solidFill>
                <a:latin typeface="Times New Roman" panose="02020603050405020304" pitchFamily="18" charset="0"/>
                <a:cs typeface="Times New Roman" panose="02020603050405020304" pitchFamily="18" charset="0"/>
              </a:rPr>
              <a:t>получения исследуемых образцов, доступа и введения;</a:t>
            </a:r>
          </a:p>
        </p:txBody>
      </p:sp>
      <p:sp>
        <p:nvSpPr>
          <p:cNvPr id="22" name="Прямоугольник 21"/>
          <p:cNvSpPr/>
          <p:nvPr/>
        </p:nvSpPr>
        <p:spPr>
          <a:xfrm>
            <a:off x="4130808" y="194384"/>
            <a:ext cx="4007352" cy="1068000"/>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08 - исследования </a:t>
            </a:r>
            <a:r>
              <a:rPr lang="ru-RU" sz="1200" dirty="0">
                <a:solidFill>
                  <a:schemeClr val="tx1"/>
                </a:solidFill>
                <a:latin typeface="Times New Roman" panose="02020603050405020304" pitchFamily="18" charset="0"/>
                <a:cs typeface="Times New Roman" panose="02020603050405020304" pitchFamily="18" charset="0"/>
              </a:rPr>
              <a:t>функции органов или тканей с использованием специальных процедур, приспособлений и методик, не обозначенных в других рубриках, направленных на прямое исследование функции органов или тканей;</a:t>
            </a:r>
          </a:p>
        </p:txBody>
      </p:sp>
      <p:sp>
        <p:nvSpPr>
          <p:cNvPr id="23" name="Прямоугольник 22"/>
          <p:cNvSpPr/>
          <p:nvPr/>
        </p:nvSpPr>
        <p:spPr>
          <a:xfrm>
            <a:off x="8303959" y="194458"/>
            <a:ext cx="3790983" cy="548029"/>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09 - исследования </a:t>
            </a:r>
            <a:r>
              <a:rPr lang="ru-RU" sz="1200" dirty="0">
                <a:solidFill>
                  <a:schemeClr val="tx1"/>
                </a:solidFill>
                <a:latin typeface="Times New Roman" panose="02020603050405020304" pitchFamily="18" charset="0"/>
                <a:cs typeface="Times New Roman" panose="02020603050405020304" pitchFamily="18" charset="0"/>
              </a:rPr>
              <a:t>биологических материалов, с помощью которых исследуются концентрации веществ и активность ферментов;</a:t>
            </a:r>
          </a:p>
        </p:txBody>
      </p:sp>
      <p:sp>
        <p:nvSpPr>
          <p:cNvPr id="24" name="Прямоугольник 23"/>
          <p:cNvSpPr/>
          <p:nvPr/>
        </p:nvSpPr>
        <p:spPr>
          <a:xfrm>
            <a:off x="176029" y="1130281"/>
            <a:ext cx="3550151" cy="46863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B07.01.001</a:t>
            </a:r>
            <a:r>
              <a:rPr lang="ru-RU" sz="1400" dirty="0">
                <a:solidFill>
                  <a:schemeClr val="tx1"/>
                </a:solidFill>
                <a:latin typeface="Times New Roman" panose="02020603050405020304" pitchFamily="18" charset="0"/>
                <a:cs typeface="Times New Roman" panose="02020603050405020304" pitchFamily="18" charset="0"/>
              </a:rPr>
              <a:t> - Биопсия кожи и/или подкожной клетчатки</a:t>
            </a:r>
          </a:p>
        </p:txBody>
      </p:sp>
      <p:sp>
        <p:nvSpPr>
          <p:cNvPr id="25" name="Прямоугольник 24"/>
          <p:cNvSpPr/>
          <p:nvPr/>
        </p:nvSpPr>
        <p:spPr>
          <a:xfrm>
            <a:off x="176029" y="1816024"/>
            <a:ext cx="3550151" cy="46863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B07.01.004</a:t>
            </a:r>
            <a:r>
              <a:rPr lang="ru-RU" sz="1400" dirty="0">
                <a:solidFill>
                  <a:schemeClr val="tx1"/>
                </a:solidFill>
                <a:latin typeface="Times New Roman" panose="02020603050405020304" pitchFamily="18" charset="0"/>
                <a:cs typeface="Times New Roman" panose="02020603050405020304" pitchFamily="18" charset="0"/>
              </a:rPr>
              <a:t> - Соскоб кожи</a:t>
            </a:r>
          </a:p>
        </p:txBody>
      </p:sp>
      <p:sp>
        <p:nvSpPr>
          <p:cNvPr id="26" name="Прямоугольник 25"/>
          <p:cNvSpPr/>
          <p:nvPr/>
        </p:nvSpPr>
        <p:spPr>
          <a:xfrm>
            <a:off x="136454" y="2438265"/>
            <a:ext cx="3589726" cy="46863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B07.01.010</a:t>
            </a:r>
            <a:r>
              <a:rPr lang="ru-RU" sz="1400" dirty="0">
                <a:solidFill>
                  <a:schemeClr val="tx1"/>
                </a:solidFill>
                <a:latin typeface="Times New Roman" panose="02020603050405020304" pitchFamily="18" charset="0"/>
                <a:cs typeface="Times New Roman" panose="02020603050405020304" pitchFamily="18" charset="0"/>
              </a:rPr>
              <a:t> - Пункция гнойного очага</a:t>
            </a:r>
          </a:p>
        </p:txBody>
      </p:sp>
      <p:sp>
        <p:nvSpPr>
          <p:cNvPr id="27" name="Прямоугольник 26"/>
          <p:cNvSpPr/>
          <p:nvPr/>
        </p:nvSpPr>
        <p:spPr>
          <a:xfrm>
            <a:off x="136454" y="3060506"/>
            <a:ext cx="3589726" cy="468631"/>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B07.05.005</a:t>
            </a:r>
            <a:r>
              <a:rPr lang="ru-RU" sz="1400" dirty="0">
                <a:solidFill>
                  <a:schemeClr val="tx1"/>
                </a:solidFill>
                <a:latin typeface="Times New Roman" panose="02020603050405020304" pitchFamily="18" charset="0"/>
                <a:cs typeface="Times New Roman" panose="02020603050405020304" pitchFamily="18" charset="0"/>
              </a:rPr>
              <a:t> - Установка инсулиновой помпы</a:t>
            </a:r>
          </a:p>
        </p:txBody>
      </p:sp>
      <p:sp>
        <p:nvSpPr>
          <p:cNvPr id="29" name="TextBox 28"/>
          <p:cNvSpPr txBox="1"/>
          <p:nvPr/>
        </p:nvSpPr>
        <p:spPr>
          <a:xfrm>
            <a:off x="8303959" y="728384"/>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0" name="TextBox 29"/>
          <p:cNvSpPr txBox="1"/>
          <p:nvPr/>
        </p:nvSpPr>
        <p:spPr>
          <a:xfrm>
            <a:off x="4130808" y="1308911"/>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1" name="TextBox 30"/>
          <p:cNvSpPr txBox="1"/>
          <p:nvPr/>
        </p:nvSpPr>
        <p:spPr>
          <a:xfrm>
            <a:off x="176029" y="742487"/>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2" name="Прямоугольник 31"/>
          <p:cNvSpPr/>
          <p:nvPr/>
        </p:nvSpPr>
        <p:spPr>
          <a:xfrm>
            <a:off x="4130808" y="1663215"/>
            <a:ext cx="4007352"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B08.01.003</a:t>
            </a:r>
            <a:r>
              <a:rPr lang="ru-RU" sz="1400" dirty="0">
                <a:solidFill>
                  <a:schemeClr val="tx1"/>
                </a:solidFill>
                <a:latin typeface="Times New Roman" panose="02020603050405020304" pitchFamily="18" charset="0"/>
                <a:cs typeface="Times New Roman" panose="02020603050405020304" pitchFamily="18" charset="0"/>
              </a:rPr>
              <a:t> - </a:t>
            </a:r>
            <a:r>
              <a:rPr lang="ru-RU" sz="1400" dirty="0" err="1">
                <a:solidFill>
                  <a:schemeClr val="tx1"/>
                </a:solidFill>
                <a:latin typeface="Times New Roman" panose="02020603050405020304" pitchFamily="18" charset="0"/>
                <a:cs typeface="Times New Roman" panose="02020603050405020304" pitchFamily="18" charset="0"/>
              </a:rPr>
              <a:t>Себометрия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130808" y="2309743"/>
            <a:ext cx="4007352"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B08.01.010</a:t>
            </a:r>
            <a:r>
              <a:rPr lang="ru-RU" sz="1400" dirty="0">
                <a:solidFill>
                  <a:schemeClr val="tx1"/>
                </a:solidFill>
                <a:latin typeface="Times New Roman" panose="02020603050405020304" pitchFamily="18" charset="0"/>
                <a:cs typeface="Times New Roman" panose="02020603050405020304" pitchFamily="18" charset="0"/>
              </a:rPr>
              <a:t> - Микроскопия ногтей</a:t>
            </a:r>
          </a:p>
        </p:txBody>
      </p:sp>
      <p:sp>
        <p:nvSpPr>
          <p:cNvPr id="35" name="Прямоугольник 34"/>
          <p:cNvSpPr/>
          <p:nvPr/>
        </p:nvSpPr>
        <p:spPr>
          <a:xfrm>
            <a:off x="4130808" y="2962389"/>
            <a:ext cx="4007352"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B08.08.001</a:t>
            </a:r>
            <a:r>
              <a:rPr lang="ru-RU" sz="1400" dirty="0">
                <a:solidFill>
                  <a:schemeClr val="tx1"/>
                </a:solidFill>
                <a:latin typeface="Times New Roman" panose="02020603050405020304" pitchFamily="18" charset="0"/>
                <a:cs typeface="Times New Roman" panose="02020603050405020304" pitchFamily="18" charset="0"/>
              </a:rPr>
              <a:t> - Акустическая </a:t>
            </a:r>
            <a:r>
              <a:rPr lang="ru-RU" sz="1400" dirty="0" err="1">
                <a:solidFill>
                  <a:schemeClr val="tx1"/>
                </a:solidFill>
                <a:latin typeface="Times New Roman" panose="02020603050405020304" pitchFamily="18" charset="0"/>
                <a:cs typeface="Times New Roman" panose="02020603050405020304" pitchFamily="18" charset="0"/>
              </a:rPr>
              <a:t>ринометрия</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36" name="Прямоугольник 35"/>
          <p:cNvSpPr/>
          <p:nvPr/>
        </p:nvSpPr>
        <p:spPr>
          <a:xfrm>
            <a:off x="8315274" y="1104624"/>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B09.05.013</a:t>
            </a:r>
            <a:r>
              <a:rPr lang="ru-RU" sz="1400" dirty="0">
                <a:solidFill>
                  <a:schemeClr val="tx1"/>
                </a:solidFill>
                <a:latin typeface="Times New Roman" panose="02020603050405020304" pitchFamily="18" charset="0"/>
                <a:cs typeface="Times New Roman" panose="02020603050405020304" pitchFamily="18" charset="0"/>
              </a:rPr>
              <a:t> - Исследование уровня железа сыворотки </a:t>
            </a:r>
            <a:r>
              <a:rPr lang="ru-RU" sz="1400" dirty="0" smtClean="0">
                <a:solidFill>
                  <a:schemeClr val="tx1"/>
                </a:solidFill>
                <a:latin typeface="Times New Roman" panose="02020603050405020304" pitchFamily="18" charset="0"/>
                <a:cs typeface="Times New Roman" panose="02020603050405020304" pitchFamily="18" charset="0"/>
              </a:rPr>
              <a:t>крови:</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37" name="Прямоугольник 36"/>
          <p:cNvSpPr/>
          <p:nvPr/>
        </p:nvSpPr>
        <p:spPr>
          <a:xfrm>
            <a:off x="8315274" y="1660546"/>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B09.05.013.</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a:solidFill>
                  <a:schemeClr val="tx1"/>
                </a:solidFill>
                <a:latin typeface="Times New Roman" panose="02020603050405020304" pitchFamily="18" charset="0"/>
                <a:cs typeface="Times New Roman" panose="02020603050405020304" pitchFamily="18" charset="0"/>
              </a:rPr>
              <a:t> - Исследование уровня железа сыворотки крови ручным методом </a:t>
            </a:r>
          </a:p>
        </p:txBody>
      </p:sp>
      <p:sp>
        <p:nvSpPr>
          <p:cNvPr id="38" name="Прямоугольник 37"/>
          <p:cNvSpPr/>
          <p:nvPr/>
        </p:nvSpPr>
        <p:spPr>
          <a:xfrm>
            <a:off x="8326590" y="2216468"/>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B09.05.013.</a:t>
            </a:r>
            <a:r>
              <a:rPr lang="en-US" sz="1400" b="1" i="1" dirty="0" smtClean="0">
                <a:solidFill>
                  <a:srgbClr val="FF0000"/>
                </a:solidFill>
                <a:latin typeface="Times New Roman" panose="02020603050405020304" pitchFamily="18" charset="0"/>
                <a:cs typeface="Times New Roman" panose="02020603050405020304" pitchFamily="18" charset="0"/>
              </a:rPr>
              <a:t>002</a:t>
            </a:r>
            <a:r>
              <a:rPr lang="ru-RU" sz="1400" i="1" dirty="0">
                <a:solidFill>
                  <a:schemeClr val="tx1"/>
                </a:solidFill>
                <a:latin typeface="Times New Roman" panose="02020603050405020304" pitchFamily="18" charset="0"/>
                <a:cs typeface="Times New Roman" panose="02020603050405020304" pitchFamily="18" charset="0"/>
              </a:rPr>
              <a:t> - Исследование уровня железа сыворотки крови на анализаторе </a:t>
            </a:r>
          </a:p>
        </p:txBody>
      </p:sp>
      <p:sp>
        <p:nvSpPr>
          <p:cNvPr id="40" name="Прямоугольник 39"/>
          <p:cNvSpPr/>
          <p:nvPr/>
        </p:nvSpPr>
        <p:spPr>
          <a:xfrm>
            <a:off x="8303959" y="2836448"/>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B09.05.018</a:t>
            </a:r>
            <a:r>
              <a:rPr lang="ru-RU" sz="1400" dirty="0">
                <a:solidFill>
                  <a:schemeClr val="tx1"/>
                </a:solidFill>
                <a:latin typeface="Times New Roman" panose="02020603050405020304" pitchFamily="18" charset="0"/>
                <a:cs typeface="Times New Roman" panose="02020603050405020304" pitchFamily="18" charset="0"/>
              </a:rPr>
              <a:t> - Исследование уровня общего белка в крови</a:t>
            </a:r>
          </a:p>
        </p:txBody>
      </p:sp>
      <p:sp>
        <p:nvSpPr>
          <p:cNvPr id="41" name="Прямоугольник 40"/>
          <p:cNvSpPr/>
          <p:nvPr/>
        </p:nvSpPr>
        <p:spPr>
          <a:xfrm>
            <a:off x="8303959" y="3392370"/>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B09.05.018.</a:t>
            </a:r>
            <a:r>
              <a:rPr lang="en-US" sz="1400" b="1" i="1" dirty="0" smtClean="0">
                <a:solidFill>
                  <a:srgbClr val="FF0000"/>
                </a:solidFill>
                <a:latin typeface="Times New Roman" panose="02020603050405020304" pitchFamily="18" charset="0"/>
                <a:cs typeface="Times New Roman" panose="02020603050405020304" pitchFamily="18" charset="0"/>
              </a:rPr>
              <a:t>001</a:t>
            </a:r>
            <a:r>
              <a:rPr lang="ru-RU" sz="1400" i="1" dirty="0" smtClean="0">
                <a:solidFill>
                  <a:schemeClr val="tx1"/>
                </a:solidFill>
                <a:latin typeface="Times New Roman" panose="02020603050405020304" pitchFamily="18" charset="0"/>
                <a:cs typeface="Times New Roman" panose="02020603050405020304" pitchFamily="18" charset="0"/>
              </a:rPr>
              <a:t> - Исследование </a:t>
            </a:r>
            <a:r>
              <a:rPr lang="ru-RU" sz="1400" i="1" dirty="0">
                <a:solidFill>
                  <a:schemeClr val="tx1"/>
                </a:solidFill>
                <a:latin typeface="Times New Roman" panose="02020603050405020304" pitchFamily="18" charset="0"/>
                <a:cs typeface="Times New Roman" panose="02020603050405020304" pitchFamily="18" charset="0"/>
              </a:rPr>
              <a:t>уровня общего белка в крови ручным методом </a:t>
            </a:r>
          </a:p>
        </p:txBody>
      </p:sp>
      <p:sp>
        <p:nvSpPr>
          <p:cNvPr id="42" name="Прямоугольник 41"/>
          <p:cNvSpPr/>
          <p:nvPr/>
        </p:nvSpPr>
        <p:spPr>
          <a:xfrm>
            <a:off x="8326590" y="3963219"/>
            <a:ext cx="376835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i="1" dirty="0" smtClean="0">
                <a:solidFill>
                  <a:schemeClr val="tx1"/>
                </a:solidFill>
                <a:latin typeface="Times New Roman" panose="02020603050405020304" pitchFamily="18" charset="0"/>
                <a:cs typeface="Times New Roman" panose="02020603050405020304" pitchFamily="18" charset="0"/>
              </a:rPr>
              <a:t>B09.05.018.</a:t>
            </a:r>
            <a:r>
              <a:rPr lang="en-US" sz="1400" b="1" i="1" dirty="0" smtClean="0">
                <a:solidFill>
                  <a:srgbClr val="FF0000"/>
                </a:solidFill>
                <a:latin typeface="Times New Roman" panose="02020603050405020304" pitchFamily="18" charset="0"/>
                <a:cs typeface="Times New Roman" panose="02020603050405020304" pitchFamily="18" charset="0"/>
              </a:rPr>
              <a:t>002</a:t>
            </a:r>
            <a:r>
              <a:rPr lang="ru-RU" sz="1400" i="1" dirty="0">
                <a:solidFill>
                  <a:schemeClr val="tx1"/>
                </a:solidFill>
                <a:latin typeface="Times New Roman" panose="02020603050405020304" pitchFamily="18" charset="0"/>
                <a:cs typeface="Times New Roman" panose="02020603050405020304" pitchFamily="18" charset="0"/>
              </a:rPr>
              <a:t> - Исследование уровня общего белка в крови на анализаторе </a:t>
            </a:r>
          </a:p>
        </p:txBody>
      </p:sp>
      <p:sp>
        <p:nvSpPr>
          <p:cNvPr id="43" name="Прямоугольник 42"/>
          <p:cNvSpPr/>
          <p:nvPr/>
        </p:nvSpPr>
        <p:spPr>
          <a:xfrm>
            <a:off x="136455" y="3672657"/>
            <a:ext cx="3589726" cy="33831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10 - микробиологические </a:t>
            </a:r>
            <a:r>
              <a:rPr lang="ru-RU" sz="1200" dirty="0">
                <a:solidFill>
                  <a:schemeClr val="tx1"/>
                </a:solidFill>
                <a:latin typeface="Times New Roman" panose="02020603050405020304" pitchFamily="18" charset="0"/>
                <a:cs typeface="Times New Roman" panose="02020603050405020304" pitchFamily="18" charset="0"/>
              </a:rPr>
              <a:t>исследования;</a:t>
            </a:r>
          </a:p>
        </p:txBody>
      </p:sp>
      <p:sp>
        <p:nvSpPr>
          <p:cNvPr id="44" name="TextBox 43"/>
          <p:cNvSpPr txBox="1"/>
          <p:nvPr/>
        </p:nvSpPr>
        <p:spPr>
          <a:xfrm>
            <a:off x="79658" y="3987120"/>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45" name="Прямоугольник 44"/>
          <p:cNvSpPr/>
          <p:nvPr/>
        </p:nvSpPr>
        <p:spPr>
          <a:xfrm>
            <a:off x="136454" y="4301452"/>
            <a:ext cx="3589726" cy="615687"/>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B10.03.004</a:t>
            </a:r>
            <a:r>
              <a:rPr lang="ru-RU" sz="1200" dirty="0">
                <a:solidFill>
                  <a:schemeClr val="tx1"/>
                </a:solidFill>
                <a:latin typeface="Times New Roman" panose="02020603050405020304" pitchFamily="18" charset="0"/>
                <a:cs typeface="Times New Roman" panose="02020603050405020304" pitchFamily="18" charset="0"/>
              </a:rPr>
              <a:t> - Молекулярно-биологическое исследование костного мозга на </a:t>
            </a:r>
            <a:r>
              <a:rPr lang="ru-RU" sz="1200" dirty="0" err="1">
                <a:solidFill>
                  <a:schemeClr val="tx1"/>
                </a:solidFill>
                <a:latin typeface="Times New Roman" panose="02020603050405020304" pitchFamily="18" charset="0"/>
                <a:cs typeface="Times New Roman" panose="02020603050405020304" pitchFamily="18" charset="0"/>
              </a:rPr>
              <a:t>цитомегаловирус</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Cytomegalovirus</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46" name="Прямоугольник 45"/>
          <p:cNvSpPr/>
          <p:nvPr/>
        </p:nvSpPr>
        <p:spPr>
          <a:xfrm>
            <a:off x="136454" y="5017559"/>
            <a:ext cx="3589726" cy="491702"/>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B10.05.003</a:t>
            </a:r>
            <a:r>
              <a:rPr lang="ru-RU" sz="1200" dirty="0">
                <a:solidFill>
                  <a:schemeClr val="tx1"/>
                </a:solidFill>
                <a:latin typeface="Times New Roman" panose="02020603050405020304" pitchFamily="18" charset="0"/>
                <a:cs typeface="Times New Roman" panose="02020603050405020304" pitchFamily="18" charset="0"/>
              </a:rPr>
              <a:t> - Микробиологическое (</a:t>
            </a:r>
            <a:r>
              <a:rPr lang="ru-RU" sz="1200" dirty="0" err="1">
                <a:solidFill>
                  <a:schemeClr val="tx1"/>
                </a:solidFill>
                <a:latin typeface="Times New Roman" panose="02020603050405020304" pitchFamily="18" charset="0"/>
                <a:cs typeface="Times New Roman" panose="02020603050405020304" pitchFamily="18" charset="0"/>
              </a:rPr>
              <a:t>культуральное</a:t>
            </a:r>
            <a:r>
              <a:rPr lang="ru-RU" sz="1200" dirty="0">
                <a:solidFill>
                  <a:schemeClr val="tx1"/>
                </a:solidFill>
                <a:latin typeface="Times New Roman" panose="02020603050405020304" pitchFamily="18" charset="0"/>
                <a:cs typeface="Times New Roman" panose="02020603050405020304" pitchFamily="18" charset="0"/>
              </a:rPr>
              <a:t>) исследование крови на </a:t>
            </a:r>
            <a:r>
              <a:rPr lang="ru-RU" sz="1200" dirty="0" err="1">
                <a:solidFill>
                  <a:schemeClr val="tx1"/>
                </a:solidFill>
                <a:latin typeface="Times New Roman" panose="02020603050405020304" pitchFamily="18" charset="0"/>
                <a:cs typeface="Times New Roman" panose="02020603050405020304" pitchFamily="18" charset="0"/>
              </a:rPr>
              <a:t>бруцеллы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Brucella</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spp</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47" name="Прямоугольник 46"/>
          <p:cNvSpPr/>
          <p:nvPr/>
        </p:nvSpPr>
        <p:spPr>
          <a:xfrm>
            <a:off x="136454" y="5621752"/>
            <a:ext cx="3589726" cy="491702"/>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B10.05.021</a:t>
            </a:r>
            <a:r>
              <a:rPr lang="ru-RU" sz="1200" dirty="0">
                <a:solidFill>
                  <a:schemeClr val="tx1"/>
                </a:solidFill>
                <a:latin typeface="Times New Roman" panose="02020603050405020304" pitchFamily="18" charset="0"/>
                <a:cs typeface="Times New Roman" panose="02020603050405020304" pitchFamily="18" charset="0"/>
              </a:rPr>
              <a:t> - Определение генотипа вируса гепатита C (</a:t>
            </a:r>
            <a:r>
              <a:rPr lang="ru-RU" sz="1200" dirty="0" err="1">
                <a:solidFill>
                  <a:schemeClr val="tx1"/>
                </a:solidFill>
                <a:latin typeface="Times New Roman" panose="02020603050405020304" pitchFamily="18" charset="0"/>
                <a:cs typeface="Times New Roman" panose="02020603050405020304" pitchFamily="18" charset="0"/>
              </a:rPr>
              <a:t>Hepatitis</a:t>
            </a:r>
            <a:r>
              <a:rPr lang="ru-RU" sz="1200" dirty="0">
                <a:solidFill>
                  <a:schemeClr val="tx1"/>
                </a:solidFill>
                <a:latin typeface="Times New Roman" panose="02020603050405020304" pitchFamily="18" charset="0"/>
                <a:cs typeface="Times New Roman" panose="02020603050405020304" pitchFamily="18" charset="0"/>
              </a:rPr>
              <a:t> C </a:t>
            </a:r>
            <a:r>
              <a:rPr lang="ru-RU" sz="1200" dirty="0" err="1">
                <a:solidFill>
                  <a:schemeClr val="tx1"/>
                </a:solidFill>
                <a:latin typeface="Times New Roman" panose="02020603050405020304" pitchFamily="18" charset="0"/>
                <a:cs typeface="Times New Roman" panose="02020603050405020304" pitchFamily="18" charset="0"/>
              </a:rPr>
              <a:t>virus</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48" name="Прямоугольник 47"/>
          <p:cNvSpPr/>
          <p:nvPr/>
        </p:nvSpPr>
        <p:spPr>
          <a:xfrm>
            <a:off x="4136601" y="3583191"/>
            <a:ext cx="4001559" cy="33831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11 - морфологические </a:t>
            </a:r>
            <a:r>
              <a:rPr lang="ru-RU" sz="1200" dirty="0">
                <a:solidFill>
                  <a:schemeClr val="tx1"/>
                </a:solidFill>
                <a:latin typeface="Times New Roman" panose="02020603050405020304" pitchFamily="18" charset="0"/>
                <a:cs typeface="Times New Roman" panose="02020603050405020304" pitchFamily="18" charset="0"/>
              </a:rPr>
              <a:t>исследования тканей;</a:t>
            </a:r>
          </a:p>
        </p:txBody>
      </p:sp>
      <p:sp>
        <p:nvSpPr>
          <p:cNvPr id="49" name="TextBox 48"/>
          <p:cNvSpPr txBox="1"/>
          <p:nvPr/>
        </p:nvSpPr>
        <p:spPr>
          <a:xfrm>
            <a:off x="4130808" y="3899887"/>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50" name="Прямоугольник 49"/>
          <p:cNvSpPr/>
          <p:nvPr/>
        </p:nvSpPr>
        <p:spPr>
          <a:xfrm>
            <a:off x="4130806" y="4162624"/>
            <a:ext cx="4007354" cy="4931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b="1" dirty="0" smtClean="0">
                <a:solidFill>
                  <a:schemeClr val="tx1"/>
                </a:solidFill>
                <a:latin typeface="Times New Roman" panose="02020603050405020304" pitchFamily="18" charset="0"/>
                <a:cs typeface="Times New Roman" panose="02020603050405020304" pitchFamily="18" charset="0"/>
              </a:rPr>
              <a:t>B11.01.004</a:t>
            </a:r>
            <a:r>
              <a:rPr lang="ru-RU" sz="1400" dirty="0">
                <a:solidFill>
                  <a:schemeClr val="tx1"/>
                </a:solidFill>
                <a:latin typeface="Times New Roman" panose="02020603050405020304" pitchFamily="18" charset="0"/>
                <a:cs typeface="Times New Roman" panose="02020603050405020304" pitchFamily="18" charset="0"/>
              </a:rPr>
              <a:t> - Патолого-анатомическое исследование </a:t>
            </a:r>
            <a:r>
              <a:rPr lang="ru-RU" sz="1400" dirty="0" err="1">
                <a:solidFill>
                  <a:schemeClr val="tx1"/>
                </a:solidFill>
                <a:latin typeface="Times New Roman" panose="02020603050405020304" pitchFamily="18" charset="0"/>
                <a:cs typeface="Times New Roman" panose="02020603050405020304" pitchFamily="18" charset="0"/>
              </a:rPr>
              <a:t>биопсийного</a:t>
            </a:r>
            <a:r>
              <a:rPr lang="ru-RU" sz="1400" dirty="0">
                <a:solidFill>
                  <a:schemeClr val="tx1"/>
                </a:solidFill>
                <a:latin typeface="Times New Roman" panose="02020603050405020304" pitchFamily="18" charset="0"/>
                <a:cs typeface="Times New Roman" panose="02020603050405020304" pitchFamily="18" charset="0"/>
              </a:rPr>
              <a:t> материала кожи</a:t>
            </a:r>
          </a:p>
        </p:txBody>
      </p:sp>
      <p:sp>
        <p:nvSpPr>
          <p:cNvPr id="51" name="Прямоугольник 50"/>
          <p:cNvSpPr/>
          <p:nvPr/>
        </p:nvSpPr>
        <p:spPr>
          <a:xfrm>
            <a:off x="4130806" y="4727417"/>
            <a:ext cx="4007354" cy="53188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B11.01.004.</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smtClean="0">
                <a:solidFill>
                  <a:srgbClr val="FF0000"/>
                </a:solidFill>
                <a:latin typeface="Times New Roman" panose="02020603050405020304" pitchFamily="18" charset="0"/>
                <a:cs typeface="Times New Roman" panose="02020603050405020304" pitchFamily="18" charset="0"/>
              </a:rPr>
              <a:t> </a:t>
            </a:r>
            <a:r>
              <a:rPr lang="ru-RU" sz="1200" i="1" dirty="0" smtClean="0">
                <a:solidFill>
                  <a:schemeClr val="tx1"/>
                </a:solidFill>
                <a:latin typeface="Times New Roman" panose="02020603050405020304" pitchFamily="18" charset="0"/>
                <a:cs typeface="Times New Roman" panose="02020603050405020304" pitchFamily="18" charset="0"/>
              </a:rPr>
              <a:t>- Патолого-анатомическое </a:t>
            </a:r>
            <a:r>
              <a:rPr lang="ru-RU" sz="1200" i="1" dirty="0">
                <a:solidFill>
                  <a:schemeClr val="tx1"/>
                </a:solidFill>
                <a:latin typeface="Times New Roman" panose="02020603050405020304" pitchFamily="18" charset="0"/>
                <a:cs typeface="Times New Roman" panose="02020603050405020304" pitchFamily="18" charset="0"/>
              </a:rPr>
              <a:t>исследование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кожи с применением гистохимических методов</a:t>
            </a:r>
          </a:p>
        </p:txBody>
      </p:sp>
      <p:sp>
        <p:nvSpPr>
          <p:cNvPr id="52" name="Прямоугольник 51"/>
          <p:cNvSpPr/>
          <p:nvPr/>
        </p:nvSpPr>
        <p:spPr>
          <a:xfrm>
            <a:off x="4130806" y="5315977"/>
            <a:ext cx="4007354" cy="74080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B11.01.004.</a:t>
            </a:r>
            <a:r>
              <a:rPr lang="en-US" sz="1200" b="1" i="1" dirty="0" smtClean="0">
                <a:solidFill>
                  <a:srgbClr val="FF0000"/>
                </a:solidFill>
                <a:latin typeface="Times New Roman" panose="02020603050405020304" pitchFamily="18" charset="0"/>
                <a:cs typeface="Times New Roman" panose="02020603050405020304" pitchFamily="18" charset="0"/>
              </a:rPr>
              <a:t>002</a:t>
            </a:r>
            <a:r>
              <a:rPr lang="ru-RU" sz="1200" i="1" dirty="0" smtClean="0">
                <a:solidFill>
                  <a:srgbClr val="FF0000"/>
                </a:solidFill>
                <a:latin typeface="Times New Roman" panose="02020603050405020304" pitchFamily="18" charset="0"/>
                <a:cs typeface="Times New Roman" panose="02020603050405020304" pitchFamily="18" charset="0"/>
              </a:rPr>
              <a:t> </a:t>
            </a:r>
            <a:r>
              <a:rPr lang="ru-RU" sz="1200" i="1" dirty="0" smtClean="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Патолого-анатомическое исследование </a:t>
            </a:r>
            <a:r>
              <a:rPr lang="ru-RU" sz="1200" i="1" dirty="0" err="1" smtClean="0">
                <a:solidFill>
                  <a:schemeClr val="tx1"/>
                </a:solidFill>
                <a:latin typeface="Times New Roman" panose="02020603050405020304" pitchFamily="18" charset="0"/>
                <a:cs typeface="Times New Roman" panose="02020603050405020304" pitchFamily="18" charset="0"/>
              </a:rPr>
              <a:t>биопсийного</a:t>
            </a:r>
            <a:r>
              <a:rPr lang="ru-RU" sz="1200" i="1" dirty="0" smtClean="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материала кожи с применением </a:t>
            </a:r>
            <a:r>
              <a:rPr lang="ru-RU" sz="1200" i="1" dirty="0" err="1">
                <a:solidFill>
                  <a:schemeClr val="tx1"/>
                </a:solidFill>
                <a:latin typeface="Times New Roman" panose="02020603050405020304" pitchFamily="18" charset="0"/>
                <a:cs typeface="Times New Roman" panose="02020603050405020304" pitchFamily="18" charset="0"/>
              </a:rPr>
              <a:t>иммуногистохимических</a:t>
            </a:r>
            <a:r>
              <a:rPr lang="ru-RU" sz="1200" i="1" dirty="0">
                <a:solidFill>
                  <a:schemeClr val="tx1"/>
                </a:solidFill>
                <a:latin typeface="Times New Roman" panose="02020603050405020304" pitchFamily="18" charset="0"/>
                <a:cs typeface="Times New Roman" panose="02020603050405020304" pitchFamily="18" charset="0"/>
              </a:rPr>
              <a:t> методов</a:t>
            </a:r>
          </a:p>
        </p:txBody>
      </p:sp>
      <p:sp>
        <p:nvSpPr>
          <p:cNvPr id="53" name="Прямоугольник 52"/>
          <p:cNvSpPr/>
          <p:nvPr/>
        </p:nvSpPr>
        <p:spPr>
          <a:xfrm>
            <a:off x="4130806" y="6113454"/>
            <a:ext cx="4007354" cy="640146"/>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B11.01.004.</a:t>
            </a:r>
            <a:r>
              <a:rPr lang="en-US" sz="1200" b="1" i="1" dirty="0" smtClean="0">
                <a:solidFill>
                  <a:srgbClr val="FF0000"/>
                </a:solidFill>
                <a:latin typeface="Times New Roman" panose="02020603050405020304" pitchFamily="18" charset="0"/>
                <a:cs typeface="Times New Roman" panose="02020603050405020304" pitchFamily="18" charset="0"/>
              </a:rPr>
              <a:t>00</a:t>
            </a:r>
            <a:r>
              <a:rPr lang="ru-RU" sz="1200" b="1" i="1" dirty="0" smtClean="0">
                <a:solidFill>
                  <a:srgbClr val="FF0000"/>
                </a:solidFill>
                <a:latin typeface="Times New Roman" panose="02020603050405020304" pitchFamily="18" charset="0"/>
                <a:cs typeface="Times New Roman" panose="02020603050405020304" pitchFamily="18" charset="0"/>
              </a:rPr>
              <a:t>3</a:t>
            </a:r>
            <a:r>
              <a:rPr lang="ru-RU" sz="1200" i="1" dirty="0" smtClean="0">
                <a:solidFill>
                  <a:srgbClr val="FF0000"/>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 Патолого-анатомическое исследование </a:t>
            </a:r>
            <a:r>
              <a:rPr lang="ru-RU" sz="1200" i="1" dirty="0" err="1">
                <a:solidFill>
                  <a:schemeClr val="tx1"/>
                </a:solidFill>
                <a:latin typeface="Times New Roman" panose="02020603050405020304" pitchFamily="18" charset="0"/>
                <a:cs typeface="Times New Roman" panose="02020603050405020304" pitchFamily="18" charset="0"/>
              </a:rPr>
              <a:t>биопсийного</a:t>
            </a:r>
            <a:r>
              <a:rPr lang="ru-RU" sz="1200" i="1" dirty="0">
                <a:solidFill>
                  <a:schemeClr val="tx1"/>
                </a:solidFill>
                <a:latin typeface="Times New Roman" panose="02020603050405020304" pitchFamily="18" charset="0"/>
                <a:cs typeface="Times New Roman" panose="02020603050405020304" pitchFamily="18" charset="0"/>
              </a:rPr>
              <a:t> материала кожи с применением </a:t>
            </a:r>
            <a:r>
              <a:rPr lang="ru-RU" sz="1200" i="1" dirty="0" err="1">
                <a:solidFill>
                  <a:schemeClr val="tx1"/>
                </a:solidFill>
                <a:latin typeface="Times New Roman" panose="02020603050405020304" pitchFamily="18" charset="0"/>
                <a:cs typeface="Times New Roman" panose="02020603050405020304" pitchFamily="18" charset="0"/>
              </a:rPr>
              <a:t>иммунофлюоресцентных</a:t>
            </a:r>
            <a:r>
              <a:rPr lang="ru-RU" sz="1200" i="1" dirty="0">
                <a:solidFill>
                  <a:schemeClr val="tx1"/>
                </a:solidFill>
                <a:latin typeface="Times New Roman" panose="02020603050405020304" pitchFamily="18" charset="0"/>
                <a:cs typeface="Times New Roman" panose="02020603050405020304" pitchFamily="18" charset="0"/>
              </a:rPr>
              <a:t> методов</a:t>
            </a:r>
          </a:p>
        </p:txBody>
      </p:sp>
      <p:sp>
        <p:nvSpPr>
          <p:cNvPr id="54" name="Прямоугольник 53"/>
          <p:cNvSpPr/>
          <p:nvPr/>
        </p:nvSpPr>
        <p:spPr>
          <a:xfrm>
            <a:off x="8326590" y="4585381"/>
            <a:ext cx="3739091" cy="284072"/>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12 - </a:t>
            </a:r>
            <a:r>
              <a:rPr lang="ru-RU" sz="1200" dirty="0" smtClean="0">
                <a:solidFill>
                  <a:schemeClr val="tx1"/>
                </a:solidFill>
                <a:latin typeface="Times New Roman" panose="02020603050405020304" pitchFamily="18" charset="0"/>
                <a:cs typeface="Times New Roman" panose="02020603050405020304" pitchFamily="18" charset="0"/>
              </a:rPr>
              <a:t>генетические исследования</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55" name="TextBox 54"/>
          <p:cNvSpPr txBox="1"/>
          <p:nvPr/>
        </p:nvSpPr>
        <p:spPr>
          <a:xfrm>
            <a:off x="8308537" y="4841004"/>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56" name="Прямоугольник 55"/>
          <p:cNvSpPr/>
          <p:nvPr/>
        </p:nvSpPr>
        <p:spPr>
          <a:xfrm>
            <a:off x="8326589" y="5139121"/>
            <a:ext cx="3720631" cy="685811"/>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B12.05.001</a:t>
            </a:r>
            <a:r>
              <a:rPr lang="ru-RU" sz="1200" dirty="0">
                <a:solidFill>
                  <a:schemeClr val="tx1"/>
                </a:solidFill>
                <a:latin typeface="Times New Roman" panose="02020603050405020304" pitchFamily="18" charset="0"/>
                <a:cs typeface="Times New Roman" panose="02020603050405020304" pitchFamily="18" charset="0"/>
              </a:rPr>
              <a:t> - Молекулярно-генетическое исследование минимальной остаточной болезни при лейкозах при помощи пациент - специфичных </a:t>
            </a:r>
            <a:r>
              <a:rPr lang="ru-RU" sz="1200" dirty="0" err="1">
                <a:solidFill>
                  <a:schemeClr val="tx1"/>
                </a:solidFill>
                <a:latin typeface="Times New Roman" panose="02020603050405020304" pitchFamily="18" charset="0"/>
                <a:cs typeface="Times New Roman" panose="02020603050405020304" pitchFamily="18" charset="0"/>
              </a:rPr>
              <a:t>праймеров</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57" name="Прямоугольник 56"/>
          <p:cNvSpPr/>
          <p:nvPr/>
        </p:nvSpPr>
        <p:spPr>
          <a:xfrm>
            <a:off x="8326589" y="5891194"/>
            <a:ext cx="3720631" cy="685811"/>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B12.05.022</a:t>
            </a:r>
            <a:r>
              <a:rPr lang="ru-RU" sz="1200" dirty="0">
                <a:solidFill>
                  <a:schemeClr val="tx1"/>
                </a:solidFill>
                <a:latin typeface="Times New Roman" panose="02020603050405020304" pitchFamily="18" charset="0"/>
                <a:cs typeface="Times New Roman" panose="02020603050405020304" pitchFamily="18" charset="0"/>
              </a:rPr>
              <a:t> - Определение полиморфизма гена SRY в крови</a:t>
            </a:r>
          </a:p>
        </p:txBody>
      </p:sp>
    </p:spTree>
    <p:extLst>
      <p:ext uri="{BB962C8B-B14F-4D97-AF65-F5344CB8AC3E}">
        <p14:creationId xmlns:p14="http://schemas.microsoft.com/office/powerpoint/2010/main" val="22151244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23120" y="178264"/>
            <a:ext cx="3833762" cy="42676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15 - </a:t>
            </a:r>
            <a:r>
              <a:rPr lang="ru-RU" sz="1200" dirty="0" smtClean="0">
                <a:solidFill>
                  <a:schemeClr val="tx1"/>
                </a:solidFill>
                <a:latin typeface="Times New Roman" panose="02020603050405020304" pitchFamily="18" charset="0"/>
                <a:cs typeface="Times New Roman" panose="02020603050405020304" pitchFamily="18" charset="0"/>
              </a:rPr>
              <a:t>лечебная </a:t>
            </a:r>
            <a:r>
              <a:rPr lang="ru-RU" sz="1200" dirty="0">
                <a:solidFill>
                  <a:schemeClr val="tx1"/>
                </a:solidFill>
                <a:latin typeface="Times New Roman" panose="02020603050405020304" pitchFamily="18" charset="0"/>
                <a:cs typeface="Times New Roman" panose="02020603050405020304" pitchFamily="18" charset="0"/>
              </a:rPr>
              <a:t>физкультура, применяемая при заболеваниях определенных органов и систем</a:t>
            </a:r>
          </a:p>
        </p:txBody>
      </p:sp>
      <p:sp>
        <p:nvSpPr>
          <p:cNvPr id="19" name="Прямоугольник 18"/>
          <p:cNvSpPr/>
          <p:nvPr/>
        </p:nvSpPr>
        <p:spPr>
          <a:xfrm>
            <a:off x="154773" y="178264"/>
            <a:ext cx="3779569" cy="401688"/>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13 - </a:t>
            </a:r>
            <a:r>
              <a:rPr lang="ru-RU" sz="1200" dirty="0" smtClean="0">
                <a:solidFill>
                  <a:schemeClr val="tx1"/>
                </a:solidFill>
                <a:latin typeface="Times New Roman" panose="02020603050405020304" pitchFamily="18" charset="0"/>
                <a:cs typeface="Times New Roman" panose="02020603050405020304" pitchFamily="18" charset="0"/>
              </a:rPr>
              <a:t>исследования </a:t>
            </a:r>
            <a:r>
              <a:rPr lang="ru-RU" sz="1200" dirty="0">
                <a:solidFill>
                  <a:schemeClr val="tx1"/>
                </a:solidFill>
                <a:latin typeface="Times New Roman" panose="02020603050405020304" pitchFamily="18" charset="0"/>
                <a:cs typeface="Times New Roman" panose="02020603050405020304" pitchFamily="18" charset="0"/>
              </a:rPr>
              <a:t>и воздействия на сознание и психическую сферу;</a:t>
            </a:r>
          </a:p>
        </p:txBody>
      </p:sp>
      <p:sp>
        <p:nvSpPr>
          <p:cNvPr id="20" name="Прямоугольник 19"/>
          <p:cNvSpPr/>
          <p:nvPr/>
        </p:nvSpPr>
        <p:spPr>
          <a:xfrm>
            <a:off x="4279769" y="178264"/>
            <a:ext cx="3597924" cy="696234"/>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14 - </a:t>
            </a:r>
            <a:r>
              <a:rPr lang="ru-RU" sz="1200" dirty="0" smtClean="0">
                <a:solidFill>
                  <a:schemeClr val="tx1"/>
                </a:solidFill>
                <a:latin typeface="Times New Roman" panose="02020603050405020304" pitchFamily="18" charset="0"/>
                <a:cs typeface="Times New Roman" panose="02020603050405020304" pitchFamily="18" charset="0"/>
              </a:rPr>
              <a:t>лечение </a:t>
            </a:r>
            <a:r>
              <a:rPr lang="ru-RU" sz="1200" dirty="0">
                <a:solidFill>
                  <a:schemeClr val="tx1"/>
                </a:solidFill>
                <a:latin typeface="Times New Roman" panose="02020603050405020304" pitchFamily="18" charset="0"/>
                <a:cs typeface="Times New Roman" panose="02020603050405020304" pitchFamily="18" charset="0"/>
              </a:rPr>
              <a:t>с помощью простых физических воздействий на пациента (массаж, иглорефлексотерапия, мануальная терапия, </a:t>
            </a:r>
            <a:r>
              <a:rPr lang="ru-RU" sz="1200" dirty="0" err="1">
                <a:solidFill>
                  <a:schemeClr val="tx1"/>
                </a:solidFill>
                <a:latin typeface="Times New Roman" panose="02020603050405020304" pitchFamily="18" charset="0"/>
                <a:cs typeface="Times New Roman" panose="02020603050405020304" pitchFamily="18" charset="0"/>
              </a:rPr>
              <a:t>остеопатия</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2"/>
          <p:cNvSpPr txBox="1"/>
          <p:nvPr/>
        </p:nvSpPr>
        <p:spPr>
          <a:xfrm>
            <a:off x="154773" y="566721"/>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154773" y="874498"/>
            <a:ext cx="3779569" cy="60551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B13.29.001</a:t>
            </a:r>
            <a:r>
              <a:rPr lang="ru-RU" sz="1200" dirty="0" smtClean="0">
                <a:solidFill>
                  <a:schemeClr val="tx1"/>
                </a:solidFill>
                <a:latin typeface="Times New Roman" panose="02020603050405020304" pitchFamily="18" charset="0"/>
                <a:cs typeface="Times New Roman" panose="02020603050405020304" pitchFamily="18" charset="0"/>
              </a:rPr>
              <a:t> - </a:t>
            </a:r>
            <a:r>
              <a:rPr lang="ru-RU" sz="1200" dirty="0">
                <a:solidFill>
                  <a:schemeClr val="tx1"/>
                </a:solidFill>
                <a:latin typeface="Times New Roman" panose="02020603050405020304" pitchFamily="18" charset="0"/>
                <a:cs typeface="Times New Roman" panose="02020603050405020304" pitchFamily="18" charset="0"/>
              </a:rPr>
              <a:t>Индивидуальная </a:t>
            </a:r>
            <a:r>
              <a:rPr lang="ru-RU" sz="1200" dirty="0" err="1">
                <a:solidFill>
                  <a:schemeClr val="tx1"/>
                </a:solidFill>
                <a:latin typeface="Times New Roman" panose="02020603050405020304" pitchFamily="18" charset="0"/>
                <a:cs typeface="Times New Roman" panose="02020603050405020304" pitchFamily="18" charset="0"/>
              </a:rPr>
              <a:t>нейро</a:t>
            </a:r>
            <a:r>
              <a:rPr lang="ru-RU" sz="1200" dirty="0">
                <a:solidFill>
                  <a:schemeClr val="tx1"/>
                </a:solidFill>
                <a:latin typeface="Times New Roman" panose="02020603050405020304" pitchFamily="18" charset="0"/>
                <a:cs typeface="Times New Roman" panose="02020603050405020304" pitchFamily="18" charset="0"/>
              </a:rPr>
              <a:t>-психологическая коррекционно-восстановительная процедура у пациентов с афазией</a:t>
            </a:r>
          </a:p>
        </p:txBody>
      </p:sp>
      <p:sp>
        <p:nvSpPr>
          <p:cNvPr id="15" name="Прямоугольник 14"/>
          <p:cNvSpPr/>
          <p:nvPr/>
        </p:nvSpPr>
        <p:spPr>
          <a:xfrm>
            <a:off x="154773" y="1540238"/>
            <a:ext cx="3779569" cy="59022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B13.29.002</a:t>
            </a:r>
            <a:r>
              <a:rPr lang="ru-RU" sz="1200" dirty="0">
                <a:solidFill>
                  <a:schemeClr val="tx1"/>
                </a:solidFill>
                <a:latin typeface="Times New Roman" panose="02020603050405020304" pitchFamily="18" charset="0"/>
                <a:cs typeface="Times New Roman" panose="02020603050405020304" pitchFamily="18" charset="0"/>
              </a:rPr>
              <a:t> - Групповая </a:t>
            </a:r>
            <a:r>
              <a:rPr lang="ru-RU" sz="1200" dirty="0" err="1">
                <a:solidFill>
                  <a:schemeClr val="tx1"/>
                </a:solidFill>
                <a:latin typeface="Times New Roman" panose="02020603050405020304" pitchFamily="18" charset="0"/>
                <a:cs typeface="Times New Roman" panose="02020603050405020304" pitchFamily="18" charset="0"/>
              </a:rPr>
              <a:t>нейро</a:t>
            </a:r>
            <a:r>
              <a:rPr lang="ru-RU" sz="1200" dirty="0">
                <a:solidFill>
                  <a:schemeClr val="tx1"/>
                </a:solidFill>
                <a:latin typeface="Times New Roman" panose="02020603050405020304" pitchFamily="18" charset="0"/>
                <a:cs typeface="Times New Roman" panose="02020603050405020304" pitchFamily="18" charset="0"/>
              </a:rPr>
              <a:t>-психологическая коррекционно-восстановительная процедура у пациентов с афазией</a:t>
            </a:r>
          </a:p>
        </p:txBody>
      </p:sp>
      <p:sp>
        <p:nvSpPr>
          <p:cNvPr id="16" name="Прямоугольник 15"/>
          <p:cNvSpPr/>
          <p:nvPr/>
        </p:nvSpPr>
        <p:spPr>
          <a:xfrm>
            <a:off x="154772" y="2190688"/>
            <a:ext cx="3779569" cy="59022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B13.29.003</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Нейро</a:t>
            </a:r>
            <a:r>
              <a:rPr lang="ru-RU" sz="1200" dirty="0">
                <a:solidFill>
                  <a:schemeClr val="tx1"/>
                </a:solidFill>
                <a:latin typeface="Times New Roman" panose="02020603050405020304" pitchFamily="18" charset="0"/>
                <a:cs typeface="Times New Roman" panose="02020603050405020304" pitchFamily="18" charset="0"/>
              </a:rPr>
              <a:t>-психологическая коррекционно-восстановительная процедура при нарушениях психических функций</a:t>
            </a:r>
          </a:p>
        </p:txBody>
      </p:sp>
      <p:sp>
        <p:nvSpPr>
          <p:cNvPr id="17" name="TextBox 16"/>
          <p:cNvSpPr txBox="1"/>
          <p:nvPr/>
        </p:nvSpPr>
        <p:spPr>
          <a:xfrm>
            <a:off x="4279769" y="874498"/>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4279769" y="1177253"/>
            <a:ext cx="3597924" cy="302755"/>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B14.01.001</a:t>
            </a:r>
            <a:r>
              <a:rPr lang="ru-RU" sz="1200" dirty="0">
                <a:solidFill>
                  <a:schemeClr val="tx1"/>
                </a:solidFill>
                <a:latin typeface="Times New Roman" panose="02020603050405020304" pitchFamily="18" charset="0"/>
                <a:cs typeface="Times New Roman" panose="02020603050405020304" pitchFamily="18" charset="0"/>
              </a:rPr>
              <a:t> - Лечебная чистка проблемной кожи</a:t>
            </a:r>
          </a:p>
        </p:txBody>
      </p:sp>
      <p:sp>
        <p:nvSpPr>
          <p:cNvPr id="21" name="Прямоугольник 20"/>
          <p:cNvSpPr/>
          <p:nvPr/>
        </p:nvSpPr>
        <p:spPr>
          <a:xfrm>
            <a:off x="4279769" y="1540238"/>
            <a:ext cx="3597924" cy="30777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B14.01.002</a:t>
            </a:r>
            <a:r>
              <a:rPr lang="ru-RU" sz="1200" dirty="0">
                <a:solidFill>
                  <a:schemeClr val="tx1"/>
                </a:solidFill>
                <a:latin typeface="Times New Roman" panose="02020603050405020304" pitchFamily="18" charset="0"/>
                <a:cs typeface="Times New Roman" panose="02020603050405020304" pitchFamily="18" charset="0"/>
              </a:rPr>
              <a:t> - Общий массаж медицинский</a:t>
            </a:r>
          </a:p>
        </p:txBody>
      </p:sp>
      <p:sp>
        <p:nvSpPr>
          <p:cNvPr id="22" name="Прямоугольник 21"/>
          <p:cNvSpPr/>
          <p:nvPr/>
        </p:nvSpPr>
        <p:spPr>
          <a:xfrm>
            <a:off x="4279769" y="1944110"/>
            <a:ext cx="3597924" cy="38431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B14.01.003</a:t>
            </a:r>
            <a:r>
              <a:rPr lang="ru-RU" sz="1200" dirty="0">
                <a:solidFill>
                  <a:schemeClr val="tx1"/>
                </a:solidFill>
                <a:latin typeface="Times New Roman" panose="02020603050405020304" pitchFamily="18" charset="0"/>
                <a:cs typeface="Times New Roman" panose="02020603050405020304" pitchFamily="18" charset="0"/>
              </a:rPr>
              <a:t> - Массаж лица медицинский</a:t>
            </a:r>
          </a:p>
        </p:txBody>
      </p:sp>
      <p:sp>
        <p:nvSpPr>
          <p:cNvPr id="23" name="TextBox 22"/>
          <p:cNvSpPr txBox="1"/>
          <p:nvPr/>
        </p:nvSpPr>
        <p:spPr>
          <a:xfrm>
            <a:off x="8223120" y="605028"/>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24" name="Прямоугольник 23"/>
          <p:cNvSpPr/>
          <p:nvPr/>
        </p:nvSpPr>
        <p:spPr>
          <a:xfrm>
            <a:off x="8223120" y="986853"/>
            <a:ext cx="383376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B15.03.001</a:t>
            </a:r>
            <a:r>
              <a:rPr lang="ru-RU" sz="1200" dirty="0">
                <a:solidFill>
                  <a:schemeClr val="tx1"/>
                </a:solidFill>
                <a:latin typeface="Times New Roman" panose="02020603050405020304" pitchFamily="18" charset="0"/>
                <a:cs typeface="Times New Roman" panose="02020603050405020304" pitchFamily="18" charset="0"/>
              </a:rPr>
              <a:t> - Лечебная физкультура при переломе </a:t>
            </a:r>
            <a:r>
              <a:rPr lang="ru-RU" sz="1200" dirty="0" smtClean="0">
                <a:solidFill>
                  <a:schemeClr val="tx1"/>
                </a:solidFill>
                <a:latin typeface="Times New Roman" panose="02020603050405020304" pitchFamily="18" charset="0"/>
                <a:cs typeface="Times New Roman" panose="02020603050405020304" pitchFamily="18" charset="0"/>
              </a:rPr>
              <a:t>костей:</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8223120" y="1540238"/>
            <a:ext cx="383376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B15.03.001.</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a:solidFill>
                  <a:schemeClr val="tx1"/>
                </a:solidFill>
                <a:latin typeface="Times New Roman" panose="02020603050405020304" pitchFamily="18" charset="0"/>
                <a:cs typeface="Times New Roman" panose="02020603050405020304" pitchFamily="18" charset="0"/>
              </a:rPr>
              <a:t> - Индивидуальное занятие лечебной физкультурой при переломе костей</a:t>
            </a:r>
          </a:p>
        </p:txBody>
      </p:sp>
      <p:sp>
        <p:nvSpPr>
          <p:cNvPr id="26" name="Прямоугольник 25"/>
          <p:cNvSpPr/>
          <p:nvPr/>
        </p:nvSpPr>
        <p:spPr>
          <a:xfrm>
            <a:off x="8223120" y="2093623"/>
            <a:ext cx="383376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B15.03.001.</a:t>
            </a:r>
            <a:r>
              <a:rPr lang="en-US" sz="1200" b="1" i="1" dirty="0" smtClean="0">
                <a:solidFill>
                  <a:srgbClr val="FF0000"/>
                </a:solidFill>
                <a:latin typeface="Times New Roman" panose="02020603050405020304" pitchFamily="18" charset="0"/>
                <a:cs typeface="Times New Roman" panose="02020603050405020304" pitchFamily="18" charset="0"/>
              </a:rPr>
              <a:t>002</a:t>
            </a:r>
            <a:r>
              <a:rPr lang="ru-RU" sz="1200" i="1" dirty="0">
                <a:solidFill>
                  <a:srgbClr val="FF0000"/>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 Групповое занятие лечебной физкультурой при переломе костей</a:t>
            </a:r>
          </a:p>
        </p:txBody>
      </p:sp>
      <p:sp>
        <p:nvSpPr>
          <p:cNvPr id="27" name="Прямоугольник 26"/>
          <p:cNvSpPr/>
          <p:nvPr/>
        </p:nvSpPr>
        <p:spPr>
          <a:xfrm>
            <a:off x="8223120" y="2647008"/>
            <a:ext cx="3833762" cy="576959"/>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B15.03.001.</a:t>
            </a:r>
            <a:r>
              <a:rPr lang="en-US" sz="1200" b="1" i="1" dirty="0" smtClean="0">
                <a:solidFill>
                  <a:srgbClr val="FF0000"/>
                </a:solidFill>
                <a:latin typeface="Times New Roman" panose="02020603050405020304" pitchFamily="18" charset="0"/>
                <a:cs typeface="Times New Roman" panose="02020603050405020304" pitchFamily="18" charset="0"/>
              </a:rPr>
              <a:t>003</a:t>
            </a:r>
            <a:r>
              <a:rPr lang="ru-RU" sz="1200" i="1" dirty="0">
                <a:solidFill>
                  <a:schemeClr val="tx1"/>
                </a:solidFill>
                <a:latin typeface="Times New Roman" panose="02020603050405020304" pitchFamily="18" charset="0"/>
                <a:cs typeface="Times New Roman" panose="02020603050405020304" pitchFamily="18" charset="0"/>
              </a:rPr>
              <a:t> - Лечебная физкультура с использованием аппаратов и тренажеров при переломе костей</a:t>
            </a:r>
          </a:p>
        </p:txBody>
      </p:sp>
      <p:sp>
        <p:nvSpPr>
          <p:cNvPr id="28" name="Прямоугольник 27"/>
          <p:cNvSpPr/>
          <p:nvPr/>
        </p:nvSpPr>
        <p:spPr>
          <a:xfrm>
            <a:off x="154773" y="3043610"/>
            <a:ext cx="3779568" cy="298789"/>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16 - </a:t>
            </a:r>
            <a:r>
              <a:rPr lang="ru-RU" sz="1200" dirty="0" smtClean="0">
                <a:solidFill>
                  <a:schemeClr val="tx1"/>
                </a:solidFill>
                <a:latin typeface="Times New Roman" panose="02020603050405020304" pitchFamily="18" charset="0"/>
                <a:cs typeface="Times New Roman" panose="02020603050405020304" pitchFamily="18" charset="0"/>
              </a:rPr>
              <a:t>лечение </a:t>
            </a:r>
            <a:r>
              <a:rPr lang="ru-RU" sz="1200" dirty="0">
                <a:solidFill>
                  <a:schemeClr val="tx1"/>
                </a:solidFill>
                <a:latin typeface="Times New Roman" panose="02020603050405020304" pitchFamily="18" charset="0"/>
                <a:cs typeface="Times New Roman" panose="02020603050405020304" pitchFamily="18" charset="0"/>
              </a:rPr>
              <a:t>климатическими </a:t>
            </a:r>
            <a:r>
              <a:rPr lang="ru-RU" sz="1200" dirty="0" smtClean="0">
                <a:solidFill>
                  <a:schemeClr val="tx1"/>
                </a:solidFill>
                <a:latin typeface="Times New Roman" panose="02020603050405020304" pitchFamily="18" charset="0"/>
                <a:cs typeface="Times New Roman" panose="02020603050405020304" pitchFamily="18" charset="0"/>
              </a:rPr>
              <a:t>воздействиями</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9" name="TextBox 28"/>
          <p:cNvSpPr txBox="1"/>
          <p:nvPr/>
        </p:nvSpPr>
        <p:spPr>
          <a:xfrm>
            <a:off x="154772" y="3342399"/>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54772" y="3653855"/>
            <a:ext cx="3779569" cy="418117"/>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B16.15.001</a:t>
            </a:r>
            <a:r>
              <a:rPr lang="ru-RU" sz="1200" dirty="0">
                <a:solidFill>
                  <a:schemeClr val="tx1"/>
                </a:solidFill>
                <a:latin typeface="Times New Roman" panose="02020603050405020304" pitchFamily="18" charset="0"/>
                <a:cs typeface="Times New Roman" panose="02020603050405020304" pitchFamily="18" charset="0"/>
              </a:rPr>
              <a:t> - Гипербарическая </a:t>
            </a:r>
            <a:r>
              <a:rPr lang="ru-RU" sz="1200" dirty="0" err="1">
                <a:solidFill>
                  <a:schemeClr val="tx1"/>
                </a:solidFill>
                <a:latin typeface="Times New Roman" panose="02020603050405020304" pitchFamily="18" charset="0"/>
                <a:cs typeface="Times New Roman" panose="02020603050405020304" pitchFamily="18" charset="0"/>
              </a:rPr>
              <a:t>оксигенация</a:t>
            </a:r>
            <a:r>
              <a:rPr lang="ru-RU" sz="1200" dirty="0">
                <a:solidFill>
                  <a:schemeClr val="tx1"/>
                </a:solidFill>
                <a:latin typeface="Times New Roman" panose="02020603050405020304" pitchFamily="18" charset="0"/>
                <a:cs typeface="Times New Roman" panose="02020603050405020304" pitchFamily="18" charset="0"/>
              </a:rPr>
              <a:t> при заболеваниях поджелудочной железы</a:t>
            </a:r>
          </a:p>
        </p:txBody>
      </p:sp>
      <p:sp>
        <p:nvSpPr>
          <p:cNvPr id="31" name="Прямоугольник 30"/>
          <p:cNvSpPr/>
          <p:nvPr/>
        </p:nvSpPr>
        <p:spPr>
          <a:xfrm>
            <a:off x="154772" y="4200993"/>
            <a:ext cx="3779569" cy="42756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B16.15.002</a:t>
            </a:r>
            <a:r>
              <a:rPr lang="ru-RU" sz="1200" dirty="0">
                <a:solidFill>
                  <a:schemeClr val="tx1"/>
                </a:solidFill>
                <a:latin typeface="Times New Roman" panose="02020603050405020304" pitchFamily="18" charset="0"/>
                <a:cs typeface="Times New Roman" panose="02020603050405020304" pitchFamily="18" charset="0"/>
              </a:rPr>
              <a:t> - Воздействие лечебной грязью при заболеваниях поджелудочной железы</a:t>
            </a:r>
          </a:p>
        </p:txBody>
      </p:sp>
      <p:sp>
        <p:nvSpPr>
          <p:cNvPr id="32" name="Прямоугольник 31"/>
          <p:cNvSpPr/>
          <p:nvPr/>
        </p:nvSpPr>
        <p:spPr>
          <a:xfrm>
            <a:off x="154772" y="4726348"/>
            <a:ext cx="3779569" cy="42756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B16.15.002</a:t>
            </a:r>
            <a:r>
              <a:rPr lang="ru-RU" sz="1200" dirty="0">
                <a:solidFill>
                  <a:schemeClr val="tx1"/>
                </a:solidFill>
                <a:latin typeface="Times New Roman" panose="02020603050405020304" pitchFamily="18" charset="0"/>
                <a:cs typeface="Times New Roman" panose="02020603050405020304" pitchFamily="18" charset="0"/>
              </a:rPr>
              <a:t> - Воздействие лечебной грязью при заболеваниях поджелудочной железы</a:t>
            </a:r>
          </a:p>
        </p:txBody>
      </p:sp>
      <p:sp>
        <p:nvSpPr>
          <p:cNvPr id="33" name="Прямоугольник 32"/>
          <p:cNvSpPr/>
          <p:nvPr/>
        </p:nvSpPr>
        <p:spPr>
          <a:xfrm>
            <a:off x="154772" y="5251703"/>
            <a:ext cx="3779569" cy="42756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B16.16.003</a:t>
            </a:r>
            <a:r>
              <a:rPr lang="ru-RU" sz="1200" dirty="0">
                <a:solidFill>
                  <a:schemeClr val="tx1"/>
                </a:solidFill>
                <a:latin typeface="Times New Roman" panose="02020603050405020304" pitchFamily="18" charset="0"/>
                <a:cs typeface="Times New Roman" panose="02020603050405020304" pitchFamily="18" charset="0"/>
              </a:rPr>
              <a:t> - Парафинотерапия</a:t>
            </a:r>
          </a:p>
        </p:txBody>
      </p:sp>
      <p:sp>
        <p:nvSpPr>
          <p:cNvPr id="34" name="Прямоугольник 33"/>
          <p:cNvSpPr/>
          <p:nvPr/>
        </p:nvSpPr>
        <p:spPr>
          <a:xfrm>
            <a:off x="4188947" y="3043610"/>
            <a:ext cx="3779568" cy="368893"/>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17 - </a:t>
            </a:r>
            <a:r>
              <a:rPr lang="ru-RU" sz="1200" dirty="0" smtClean="0">
                <a:solidFill>
                  <a:schemeClr val="tx1"/>
                </a:solidFill>
                <a:latin typeface="Times New Roman" panose="02020603050405020304" pitchFamily="18" charset="0"/>
                <a:cs typeface="Times New Roman" panose="02020603050405020304" pitchFamily="18" charset="0"/>
              </a:rPr>
              <a:t>диагностика </a:t>
            </a:r>
            <a:r>
              <a:rPr lang="ru-RU" sz="1200" dirty="0">
                <a:solidFill>
                  <a:schemeClr val="tx1"/>
                </a:solidFill>
                <a:latin typeface="Times New Roman" panose="02020603050405020304" pitchFamily="18" charset="0"/>
                <a:cs typeface="Times New Roman" panose="02020603050405020304" pitchFamily="18" charset="0"/>
              </a:rPr>
              <a:t>и лечение, основанные на </a:t>
            </a:r>
            <a:r>
              <a:rPr lang="ru-RU" sz="1200" dirty="0" smtClean="0">
                <a:solidFill>
                  <a:schemeClr val="tx1"/>
                </a:solidFill>
                <a:latin typeface="Times New Roman" panose="02020603050405020304" pitchFamily="18" charset="0"/>
                <a:cs typeface="Times New Roman" panose="02020603050405020304" pitchFamily="18" charset="0"/>
              </a:rPr>
              <a:t>тепловых эффектах</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35" name="TextBox 34"/>
          <p:cNvSpPr txBox="1"/>
          <p:nvPr/>
        </p:nvSpPr>
        <p:spPr>
          <a:xfrm>
            <a:off x="4188947" y="3376924"/>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6" name="Прямоугольник 35"/>
          <p:cNvSpPr/>
          <p:nvPr/>
        </p:nvSpPr>
        <p:spPr>
          <a:xfrm>
            <a:off x="4188947" y="3649121"/>
            <a:ext cx="3779568" cy="42285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B17.01.002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Наложение компресса на кожу</a:t>
            </a:r>
          </a:p>
        </p:txBody>
      </p:sp>
      <p:sp>
        <p:nvSpPr>
          <p:cNvPr id="37" name="Прямоугольник 36"/>
          <p:cNvSpPr/>
          <p:nvPr/>
        </p:nvSpPr>
        <p:spPr>
          <a:xfrm>
            <a:off x="4188947" y="4127692"/>
            <a:ext cx="3779568" cy="42285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B17.08.001</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Тепловизорная</a:t>
            </a:r>
            <a:r>
              <a:rPr lang="ru-RU" sz="1200" dirty="0">
                <a:solidFill>
                  <a:schemeClr val="tx1"/>
                </a:solidFill>
                <a:latin typeface="Times New Roman" panose="02020603050405020304" pitchFamily="18" charset="0"/>
                <a:cs typeface="Times New Roman" panose="02020603050405020304" pitchFamily="18" charset="0"/>
              </a:rPr>
              <a:t> диагностика заболеваний носа и придаточных пазух</a:t>
            </a:r>
          </a:p>
        </p:txBody>
      </p:sp>
      <p:sp>
        <p:nvSpPr>
          <p:cNvPr id="38" name="Прямоугольник 37"/>
          <p:cNvSpPr/>
          <p:nvPr/>
        </p:nvSpPr>
        <p:spPr>
          <a:xfrm>
            <a:off x="4188947" y="4590854"/>
            <a:ext cx="3779568" cy="422851"/>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B17.26.003</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Криокоагуляция</a:t>
            </a:r>
            <a:r>
              <a:rPr lang="ru-RU" sz="1200" dirty="0">
                <a:solidFill>
                  <a:schemeClr val="tx1"/>
                </a:solidFill>
                <a:latin typeface="Times New Roman" panose="02020603050405020304" pitchFamily="18" charset="0"/>
                <a:cs typeface="Times New Roman" panose="02020603050405020304" pitchFamily="18" charset="0"/>
              </a:rPr>
              <a:t> сетчатки</a:t>
            </a:r>
          </a:p>
        </p:txBody>
      </p:sp>
      <p:sp>
        <p:nvSpPr>
          <p:cNvPr id="39" name="Прямоугольник 38"/>
          <p:cNvSpPr/>
          <p:nvPr/>
        </p:nvSpPr>
        <p:spPr>
          <a:xfrm>
            <a:off x="8223120" y="3357406"/>
            <a:ext cx="3833762" cy="583429"/>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18 - </a:t>
            </a:r>
            <a:r>
              <a:rPr lang="ru-RU" sz="1200" dirty="0" smtClean="0">
                <a:solidFill>
                  <a:schemeClr val="tx1"/>
                </a:solidFill>
                <a:latin typeface="Times New Roman" panose="02020603050405020304" pitchFamily="18" charset="0"/>
                <a:cs typeface="Times New Roman" panose="02020603050405020304" pitchFamily="18" charset="0"/>
              </a:rPr>
              <a:t>лечение </a:t>
            </a:r>
            <a:r>
              <a:rPr lang="ru-RU" sz="1200" dirty="0">
                <a:solidFill>
                  <a:schemeClr val="tx1"/>
                </a:solidFill>
                <a:latin typeface="Times New Roman" panose="02020603050405020304" pitchFamily="18" charset="0"/>
                <a:cs typeface="Times New Roman" panose="02020603050405020304" pitchFamily="18" charset="0"/>
              </a:rPr>
              <a:t>с помощью лучевого (звукового, светового, ультрафиолетового, лазерного) </a:t>
            </a:r>
            <a:r>
              <a:rPr lang="ru-RU" sz="1200" dirty="0" smtClean="0">
                <a:solidFill>
                  <a:schemeClr val="tx1"/>
                </a:solidFill>
                <a:latin typeface="Times New Roman" panose="02020603050405020304" pitchFamily="18" charset="0"/>
                <a:cs typeface="Times New Roman" panose="02020603050405020304" pitchFamily="18" charset="0"/>
              </a:rPr>
              <a:t>воздействия</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40" name="TextBox 39"/>
          <p:cNvSpPr txBox="1"/>
          <p:nvPr/>
        </p:nvSpPr>
        <p:spPr>
          <a:xfrm>
            <a:off x="8223119" y="3940835"/>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41" name="Прямоугольник 40"/>
          <p:cNvSpPr/>
          <p:nvPr/>
        </p:nvSpPr>
        <p:spPr>
          <a:xfrm>
            <a:off x="8223120" y="4229274"/>
            <a:ext cx="383376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a:solidFill>
                  <a:schemeClr val="tx1"/>
                </a:solidFill>
                <a:latin typeface="Times New Roman" panose="02020603050405020304" pitchFamily="18" charset="0"/>
                <a:cs typeface="Times New Roman" panose="02020603050405020304" pitchFamily="18" charset="0"/>
              </a:rPr>
              <a:t>B18.01.001</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Ультразвуковое лечение </a:t>
            </a:r>
            <a:r>
              <a:rPr lang="ru-RU" sz="1200" dirty="0" smtClean="0">
                <a:solidFill>
                  <a:schemeClr val="tx1"/>
                </a:solidFill>
                <a:latin typeface="Times New Roman" panose="02020603050405020304" pitchFamily="18" charset="0"/>
                <a:cs typeface="Times New Roman" panose="02020603050405020304" pitchFamily="18" charset="0"/>
              </a:rPr>
              <a:t>кожи:</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42" name="Прямоугольник 41"/>
          <p:cNvSpPr/>
          <p:nvPr/>
        </p:nvSpPr>
        <p:spPr>
          <a:xfrm>
            <a:off x="8223119" y="4758549"/>
            <a:ext cx="3833762" cy="39536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B18.01.001.</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b="1" i="1" dirty="0">
                <a:solidFill>
                  <a:schemeClr val="tx1"/>
                </a:solidFill>
                <a:latin typeface="Times New Roman" panose="02020603050405020304" pitchFamily="18" charset="0"/>
                <a:cs typeface="Times New Roman" panose="02020603050405020304" pitchFamily="18" charset="0"/>
              </a:rPr>
              <a:t> - </a:t>
            </a:r>
            <a:r>
              <a:rPr lang="ru-RU" sz="1200" i="1" dirty="0" err="1">
                <a:solidFill>
                  <a:schemeClr val="tx1"/>
                </a:solidFill>
                <a:latin typeface="Times New Roman" panose="02020603050405020304" pitchFamily="18" charset="0"/>
                <a:cs typeface="Times New Roman" panose="02020603050405020304" pitchFamily="18" charset="0"/>
              </a:rPr>
              <a:t>Ультрафонофорез</a:t>
            </a:r>
            <a:r>
              <a:rPr lang="ru-RU" sz="1200" i="1" dirty="0">
                <a:solidFill>
                  <a:schemeClr val="tx1"/>
                </a:solidFill>
                <a:latin typeface="Times New Roman" panose="02020603050405020304" pitchFamily="18" charset="0"/>
                <a:cs typeface="Times New Roman" panose="02020603050405020304" pitchFamily="18" charset="0"/>
              </a:rPr>
              <a:t> лекарственный кожи</a:t>
            </a:r>
          </a:p>
        </p:txBody>
      </p:sp>
      <p:sp>
        <p:nvSpPr>
          <p:cNvPr id="43" name="Прямоугольник 42"/>
          <p:cNvSpPr/>
          <p:nvPr/>
        </p:nvSpPr>
        <p:spPr>
          <a:xfrm>
            <a:off x="8223119" y="5223665"/>
            <a:ext cx="3833762" cy="376032"/>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B18.01.001.</a:t>
            </a:r>
            <a:r>
              <a:rPr lang="en-US" sz="1200" b="1" i="1" dirty="0" smtClean="0">
                <a:solidFill>
                  <a:srgbClr val="FF0000"/>
                </a:solidFill>
                <a:latin typeface="Times New Roman" panose="02020603050405020304" pitchFamily="18" charset="0"/>
                <a:cs typeface="Times New Roman" panose="02020603050405020304" pitchFamily="18" charset="0"/>
              </a:rPr>
              <a:t>002</a:t>
            </a:r>
            <a:r>
              <a:rPr lang="ru-RU" sz="1200" b="1" i="1" dirty="0">
                <a:solidFill>
                  <a:schemeClr val="tx1"/>
                </a:solidFill>
                <a:latin typeface="Times New Roman" panose="02020603050405020304" pitchFamily="18" charset="0"/>
                <a:cs typeface="Times New Roman" panose="02020603050405020304" pitchFamily="18" charset="0"/>
              </a:rPr>
              <a:t> - </a:t>
            </a:r>
            <a:r>
              <a:rPr lang="ru-RU" sz="1200" i="1" dirty="0">
                <a:solidFill>
                  <a:schemeClr val="tx1"/>
                </a:solidFill>
                <a:latin typeface="Times New Roman" panose="02020603050405020304" pitchFamily="18" charset="0"/>
                <a:cs typeface="Times New Roman" panose="02020603050405020304" pitchFamily="18" charset="0"/>
              </a:rPr>
              <a:t>Ультразвуковой </a:t>
            </a:r>
            <a:r>
              <a:rPr lang="ru-RU" sz="1200" i="1" dirty="0" err="1">
                <a:solidFill>
                  <a:schemeClr val="tx1"/>
                </a:solidFill>
                <a:latin typeface="Times New Roman" panose="02020603050405020304" pitchFamily="18" charset="0"/>
                <a:cs typeface="Times New Roman" panose="02020603050405020304" pitchFamily="18" charset="0"/>
              </a:rPr>
              <a:t>пилинг</a:t>
            </a:r>
            <a:endParaRPr lang="ru-RU" sz="1200" i="1" dirty="0">
              <a:solidFill>
                <a:schemeClr val="tx1"/>
              </a:solidFill>
              <a:latin typeface="Times New Roman" panose="02020603050405020304" pitchFamily="18" charset="0"/>
              <a:cs typeface="Times New Roman" panose="02020603050405020304" pitchFamily="18" charset="0"/>
            </a:endParaRPr>
          </a:p>
        </p:txBody>
      </p:sp>
      <p:sp>
        <p:nvSpPr>
          <p:cNvPr id="44" name="Прямоугольник 43"/>
          <p:cNvSpPr/>
          <p:nvPr/>
        </p:nvSpPr>
        <p:spPr>
          <a:xfrm>
            <a:off x="8223119" y="5663854"/>
            <a:ext cx="3833762"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i="1" dirty="0" smtClean="0">
                <a:solidFill>
                  <a:schemeClr val="tx1"/>
                </a:solidFill>
                <a:latin typeface="Times New Roman" panose="02020603050405020304" pitchFamily="18" charset="0"/>
                <a:cs typeface="Times New Roman" panose="02020603050405020304" pitchFamily="18" charset="0"/>
              </a:rPr>
              <a:t>B18.01.001.</a:t>
            </a:r>
            <a:r>
              <a:rPr lang="en-US" sz="1200" b="1" i="1" dirty="0" smtClean="0">
                <a:solidFill>
                  <a:srgbClr val="FF0000"/>
                </a:solidFill>
                <a:latin typeface="Times New Roman" panose="02020603050405020304" pitchFamily="18" charset="0"/>
                <a:cs typeface="Times New Roman" panose="02020603050405020304" pitchFamily="18" charset="0"/>
              </a:rPr>
              <a:t>003</a:t>
            </a:r>
            <a:r>
              <a:rPr lang="ru-RU" sz="1200" b="1" i="1" dirty="0">
                <a:solidFill>
                  <a:schemeClr val="tx1"/>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 Ультразвуковая чистка кожи лица </a:t>
            </a:r>
          </a:p>
        </p:txBody>
      </p:sp>
    </p:spTree>
    <p:extLst>
      <p:ext uri="{BB962C8B-B14F-4D97-AF65-F5344CB8AC3E}">
        <p14:creationId xmlns:p14="http://schemas.microsoft.com/office/powerpoint/2010/main" val="17178498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145416" y="249169"/>
            <a:ext cx="3759329" cy="393570"/>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19 - </a:t>
            </a:r>
            <a:r>
              <a:rPr lang="ru-RU" sz="1200" dirty="0" smtClean="0">
                <a:solidFill>
                  <a:schemeClr val="tx1"/>
                </a:solidFill>
                <a:latin typeface="Times New Roman" panose="02020603050405020304" pitchFamily="18" charset="0"/>
                <a:cs typeface="Times New Roman" panose="02020603050405020304" pitchFamily="18" charset="0"/>
              </a:rPr>
              <a:t>электромагнитное </a:t>
            </a:r>
            <a:r>
              <a:rPr lang="ru-RU" sz="1200" dirty="0">
                <a:solidFill>
                  <a:schemeClr val="tx1"/>
                </a:solidFill>
                <a:latin typeface="Times New Roman" panose="02020603050405020304" pitchFamily="18" charset="0"/>
                <a:cs typeface="Times New Roman" panose="02020603050405020304" pitchFamily="18" charset="0"/>
              </a:rPr>
              <a:t>лечебное воздействие на органы и </a:t>
            </a:r>
            <a:r>
              <a:rPr lang="ru-RU" sz="1200" dirty="0" smtClean="0">
                <a:solidFill>
                  <a:schemeClr val="tx1"/>
                </a:solidFill>
                <a:latin typeface="Times New Roman" panose="02020603050405020304" pitchFamily="18" charset="0"/>
                <a:cs typeface="Times New Roman" panose="02020603050405020304" pitchFamily="18" charset="0"/>
              </a:rPr>
              <a:t>ткани</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4217103" y="251952"/>
            <a:ext cx="3779568" cy="393570"/>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20 - </a:t>
            </a:r>
            <a:r>
              <a:rPr lang="ru-RU" sz="1200" dirty="0" smtClean="0">
                <a:solidFill>
                  <a:schemeClr val="tx1"/>
                </a:solidFill>
                <a:latin typeface="Times New Roman" panose="02020603050405020304" pitchFamily="18" charset="0"/>
                <a:cs typeface="Times New Roman" panose="02020603050405020304" pitchFamily="18" charset="0"/>
              </a:rPr>
              <a:t>экстракорпоральное </a:t>
            </a:r>
            <a:r>
              <a:rPr lang="ru-RU" sz="1200" dirty="0">
                <a:solidFill>
                  <a:schemeClr val="tx1"/>
                </a:solidFill>
                <a:latin typeface="Times New Roman" panose="02020603050405020304" pitchFamily="18" charset="0"/>
                <a:cs typeface="Times New Roman" panose="02020603050405020304" pitchFamily="18" charset="0"/>
              </a:rPr>
              <a:t>воздействие на кровь и </a:t>
            </a:r>
            <a:r>
              <a:rPr lang="ru-RU" sz="1200" dirty="0" err="1">
                <a:solidFill>
                  <a:schemeClr val="tx1"/>
                </a:solidFill>
                <a:latin typeface="Times New Roman" panose="02020603050405020304" pitchFamily="18" charset="0"/>
                <a:cs typeface="Times New Roman" panose="02020603050405020304" pitchFamily="18" charset="0"/>
              </a:rPr>
              <a:t>трансфузиологические</a:t>
            </a:r>
            <a:r>
              <a:rPr lang="ru-RU" sz="1200" dirty="0">
                <a:solidFill>
                  <a:schemeClr val="tx1"/>
                </a:solidFill>
                <a:latin typeface="Times New Roman" panose="02020603050405020304" pitchFamily="18" charset="0"/>
                <a:cs typeface="Times New Roman" panose="02020603050405020304" pitchFamily="18" charset="0"/>
              </a:rPr>
              <a:t> пособия;</a:t>
            </a:r>
          </a:p>
        </p:txBody>
      </p:sp>
      <p:sp>
        <p:nvSpPr>
          <p:cNvPr id="9" name="Прямоугольник 8"/>
          <p:cNvSpPr/>
          <p:nvPr/>
        </p:nvSpPr>
        <p:spPr>
          <a:xfrm>
            <a:off x="8309029" y="249169"/>
            <a:ext cx="3779568" cy="391692"/>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dirty="0" smtClean="0">
                <a:solidFill>
                  <a:schemeClr val="tx1"/>
                </a:solidFill>
                <a:latin typeface="Times New Roman" panose="02020603050405020304" pitchFamily="18" charset="0"/>
                <a:cs typeface="Times New Roman" panose="02020603050405020304" pitchFamily="18" charset="0"/>
              </a:rPr>
              <a:t>21 - </a:t>
            </a:r>
            <a:r>
              <a:rPr lang="ru-RU" sz="1200" dirty="0" smtClean="0">
                <a:solidFill>
                  <a:schemeClr val="tx1"/>
                </a:solidFill>
                <a:latin typeface="Times New Roman" panose="02020603050405020304" pitchFamily="18" charset="0"/>
                <a:cs typeface="Times New Roman" panose="02020603050405020304" pitchFamily="18" charset="0"/>
              </a:rPr>
              <a:t>хирургическое лечение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173421" y="640861"/>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a:off x="173422" y="1034431"/>
            <a:ext cx="3731324" cy="305899"/>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B19.01.001</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Электрохимиотерапия</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173422" y="1426123"/>
            <a:ext cx="3731324" cy="605510"/>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B19.01.002</a:t>
            </a:r>
            <a:r>
              <a:rPr lang="ru-RU" sz="1200" dirty="0">
                <a:solidFill>
                  <a:schemeClr val="tx1"/>
                </a:solidFill>
                <a:latin typeface="Times New Roman" panose="02020603050405020304" pitchFamily="18" charset="0"/>
                <a:cs typeface="Times New Roman" panose="02020603050405020304" pitchFamily="18" charset="0"/>
              </a:rPr>
              <a:t> - Электропунктура и электропунктура в рефлексотерапии</a:t>
            </a:r>
          </a:p>
        </p:txBody>
      </p:sp>
      <p:sp>
        <p:nvSpPr>
          <p:cNvPr id="15" name="Прямоугольник 14"/>
          <p:cNvSpPr/>
          <p:nvPr/>
        </p:nvSpPr>
        <p:spPr>
          <a:xfrm>
            <a:off x="173422" y="2117426"/>
            <a:ext cx="3731324" cy="44666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B19.02.001</a:t>
            </a:r>
            <a:r>
              <a:rPr lang="ru-RU" sz="1200" dirty="0">
                <a:solidFill>
                  <a:schemeClr val="tx1"/>
                </a:solidFill>
                <a:latin typeface="Times New Roman" panose="02020603050405020304" pitchFamily="18" charset="0"/>
                <a:cs typeface="Times New Roman" panose="02020603050405020304" pitchFamily="18" charset="0"/>
              </a:rPr>
              <a:t> - Электростимуляция мышц</a:t>
            </a:r>
          </a:p>
        </p:txBody>
      </p:sp>
      <p:sp>
        <p:nvSpPr>
          <p:cNvPr id="16" name="TextBox 15"/>
          <p:cNvSpPr txBox="1"/>
          <p:nvPr/>
        </p:nvSpPr>
        <p:spPr>
          <a:xfrm>
            <a:off x="4245109" y="640860"/>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17" name="Прямоугольник 16"/>
          <p:cNvSpPr/>
          <p:nvPr/>
        </p:nvSpPr>
        <p:spPr>
          <a:xfrm>
            <a:off x="4217103" y="1041812"/>
            <a:ext cx="3779568" cy="29573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B20.05.004</a:t>
            </a:r>
            <a:r>
              <a:rPr lang="ru-RU" sz="1200" dirty="0">
                <a:solidFill>
                  <a:schemeClr val="tx1"/>
                </a:solidFill>
                <a:latin typeface="Times New Roman" panose="02020603050405020304" pitchFamily="18" charset="0"/>
                <a:cs typeface="Times New Roman" panose="02020603050405020304" pitchFamily="18" charset="0"/>
              </a:rPr>
              <a:t> - Ультрафильтрация </a:t>
            </a:r>
            <a:r>
              <a:rPr lang="ru-RU" sz="1200" dirty="0" smtClean="0">
                <a:solidFill>
                  <a:schemeClr val="tx1"/>
                </a:solidFill>
                <a:latin typeface="Times New Roman" panose="02020603050405020304" pitchFamily="18" charset="0"/>
                <a:cs typeface="Times New Roman" panose="02020603050405020304" pitchFamily="18" charset="0"/>
              </a:rPr>
              <a:t>крови:</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8" name="Прямоугольник 17"/>
          <p:cNvSpPr/>
          <p:nvPr/>
        </p:nvSpPr>
        <p:spPr>
          <a:xfrm>
            <a:off x="4217103" y="1369833"/>
            <a:ext cx="3779568" cy="29573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B20.05.004.</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a:solidFill>
                  <a:srgbClr val="FF0000"/>
                </a:solidFill>
                <a:latin typeface="Times New Roman" panose="02020603050405020304" pitchFamily="18" charset="0"/>
                <a:cs typeface="Times New Roman" panose="02020603050405020304" pitchFamily="18" charset="0"/>
              </a:rPr>
              <a:t> </a:t>
            </a:r>
            <a:r>
              <a:rPr lang="ru-RU" sz="1200" i="1" dirty="0">
                <a:solidFill>
                  <a:schemeClr val="tx1"/>
                </a:solidFill>
                <a:latin typeface="Times New Roman" panose="02020603050405020304" pitchFamily="18" charset="0"/>
                <a:cs typeface="Times New Roman" panose="02020603050405020304" pitchFamily="18" charset="0"/>
              </a:rPr>
              <a:t>- Ультрафильтрация крови продленная </a:t>
            </a:r>
          </a:p>
        </p:txBody>
      </p:sp>
      <p:sp>
        <p:nvSpPr>
          <p:cNvPr id="19" name="Прямоугольник 18"/>
          <p:cNvSpPr/>
          <p:nvPr/>
        </p:nvSpPr>
        <p:spPr>
          <a:xfrm>
            <a:off x="4206984" y="1821693"/>
            <a:ext cx="3779568" cy="29573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B20.05.005</a:t>
            </a:r>
            <a:r>
              <a:rPr lang="ru-RU" sz="1200" dirty="0">
                <a:solidFill>
                  <a:schemeClr val="tx1"/>
                </a:solidFill>
                <a:latin typeface="Times New Roman" panose="02020603050405020304" pitchFamily="18" charset="0"/>
                <a:cs typeface="Times New Roman" panose="02020603050405020304" pitchFamily="18" charset="0"/>
              </a:rPr>
              <a:t> - Ультрафиолетовое облучение крови</a:t>
            </a:r>
          </a:p>
        </p:txBody>
      </p:sp>
      <p:sp>
        <p:nvSpPr>
          <p:cNvPr id="20" name="Прямоугольник 19"/>
          <p:cNvSpPr/>
          <p:nvPr/>
        </p:nvSpPr>
        <p:spPr>
          <a:xfrm>
            <a:off x="4206984" y="2268358"/>
            <a:ext cx="3779568" cy="295733"/>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schemeClr val="tx1"/>
                </a:solidFill>
                <a:latin typeface="Times New Roman" panose="02020603050405020304" pitchFamily="18" charset="0"/>
                <a:cs typeface="Times New Roman" panose="02020603050405020304" pitchFamily="18" charset="0"/>
              </a:rPr>
              <a:t>B20.05.006</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Гемосорбция</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21" name="Прямоугольник 20"/>
          <p:cNvSpPr/>
          <p:nvPr/>
        </p:nvSpPr>
        <p:spPr>
          <a:xfrm>
            <a:off x="4217103" y="2601677"/>
            <a:ext cx="3779568" cy="40547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i="1" dirty="0" smtClean="0">
                <a:solidFill>
                  <a:schemeClr val="tx1"/>
                </a:solidFill>
                <a:latin typeface="Times New Roman" panose="02020603050405020304" pitchFamily="18" charset="0"/>
                <a:cs typeface="Times New Roman" panose="02020603050405020304" pitchFamily="18" charset="0"/>
              </a:rPr>
              <a:t>B20.05.006.</a:t>
            </a:r>
            <a:r>
              <a:rPr lang="en-US" sz="1200" b="1" i="1" dirty="0" smtClean="0">
                <a:solidFill>
                  <a:srgbClr val="FF0000"/>
                </a:solidFill>
                <a:latin typeface="Times New Roman" panose="02020603050405020304" pitchFamily="18" charset="0"/>
                <a:cs typeface="Times New Roman" panose="02020603050405020304" pitchFamily="18" charset="0"/>
              </a:rPr>
              <a:t>001</a:t>
            </a:r>
            <a:r>
              <a:rPr lang="ru-RU" sz="1200" i="1" dirty="0">
                <a:solidFill>
                  <a:schemeClr val="tx1"/>
                </a:solidFill>
                <a:latin typeface="Times New Roman" panose="02020603050405020304" pitchFamily="18" charset="0"/>
                <a:cs typeface="Times New Roman" panose="02020603050405020304" pitchFamily="18" charset="0"/>
              </a:rPr>
              <a:t> - Селективная </a:t>
            </a:r>
            <a:r>
              <a:rPr lang="ru-RU" sz="1200" i="1" dirty="0" err="1">
                <a:solidFill>
                  <a:schemeClr val="tx1"/>
                </a:solidFill>
                <a:latin typeface="Times New Roman" panose="02020603050405020304" pitchFamily="18" charset="0"/>
                <a:cs typeface="Times New Roman" panose="02020603050405020304" pitchFamily="18" charset="0"/>
              </a:rPr>
              <a:t>гемосорбция</a:t>
            </a:r>
            <a:r>
              <a:rPr lang="ru-RU" sz="1200" i="1" dirty="0">
                <a:solidFill>
                  <a:schemeClr val="tx1"/>
                </a:solidFill>
                <a:latin typeface="Times New Roman" panose="02020603050405020304" pitchFamily="18" charset="0"/>
                <a:cs typeface="Times New Roman" panose="02020603050405020304" pitchFamily="18" charset="0"/>
              </a:rPr>
              <a:t> </a:t>
            </a:r>
            <a:r>
              <a:rPr lang="ru-RU" sz="1200" i="1" dirty="0" err="1">
                <a:solidFill>
                  <a:schemeClr val="tx1"/>
                </a:solidFill>
                <a:latin typeface="Times New Roman" panose="02020603050405020304" pitchFamily="18" charset="0"/>
                <a:cs typeface="Times New Roman" panose="02020603050405020304" pitchFamily="18" charset="0"/>
              </a:rPr>
              <a:t>липополисахаридов</a:t>
            </a:r>
            <a:endParaRPr lang="ru-RU" sz="1200" i="1" dirty="0">
              <a:solidFill>
                <a:schemeClr val="tx1"/>
              </a:solidFill>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8309028" y="1041812"/>
            <a:ext cx="3757281" cy="49315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B21.01.001</a:t>
            </a:r>
            <a:r>
              <a:rPr lang="ru-RU" sz="1200" dirty="0">
                <a:solidFill>
                  <a:schemeClr val="tx1"/>
                </a:solidFill>
                <a:latin typeface="Times New Roman" panose="02020603050405020304" pitchFamily="18" charset="0"/>
                <a:cs typeface="Times New Roman" panose="02020603050405020304" pitchFamily="18" charset="0"/>
              </a:rPr>
              <a:t> - Удаление поверхностно расположенного инородного тела</a:t>
            </a:r>
          </a:p>
        </p:txBody>
      </p:sp>
      <p:sp>
        <p:nvSpPr>
          <p:cNvPr id="24" name="TextBox 23"/>
          <p:cNvSpPr txBox="1"/>
          <p:nvPr/>
        </p:nvSpPr>
        <p:spPr>
          <a:xfrm>
            <a:off x="8253703" y="677176"/>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8298909" y="1624271"/>
            <a:ext cx="3757281" cy="311647"/>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B21.01.002</a:t>
            </a:r>
            <a:r>
              <a:rPr lang="ru-RU" sz="1200" dirty="0">
                <a:solidFill>
                  <a:schemeClr val="tx1"/>
                </a:solidFill>
                <a:latin typeface="Times New Roman" panose="02020603050405020304" pitchFamily="18" charset="0"/>
                <a:cs typeface="Times New Roman" panose="02020603050405020304" pitchFamily="18" charset="0"/>
              </a:rPr>
              <a:t> - Вскрытие панариция</a:t>
            </a:r>
          </a:p>
        </p:txBody>
      </p:sp>
      <p:sp>
        <p:nvSpPr>
          <p:cNvPr id="26" name="Прямоугольник 25"/>
          <p:cNvSpPr/>
          <p:nvPr/>
        </p:nvSpPr>
        <p:spPr>
          <a:xfrm>
            <a:off x="8298909" y="2052279"/>
            <a:ext cx="3757281" cy="34159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B21.01.010</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err="1">
                <a:solidFill>
                  <a:schemeClr val="tx1"/>
                </a:solidFill>
                <a:latin typeface="Times New Roman" panose="02020603050405020304" pitchFamily="18" charset="0"/>
                <a:cs typeface="Times New Roman" panose="02020603050405020304" pitchFamily="18" charset="0"/>
              </a:rPr>
              <a:t>Аутодермопластика</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27" name="Прямоугольник 26"/>
          <p:cNvSpPr/>
          <p:nvPr/>
        </p:nvSpPr>
        <p:spPr>
          <a:xfrm>
            <a:off x="8298908" y="2564091"/>
            <a:ext cx="3757281" cy="9144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В рамках мероприятий «Адаптация номенклатуры медицинских услуг РФ» в 1 квартале 2021 года, данный раздел будет сопоставлен с МКБ – 9.</a:t>
            </a:r>
            <a:endParaRPr lang="ru-RU" sz="1200" b="1" dirty="0">
              <a:solidFill>
                <a:schemeClr val="tx1"/>
              </a:solidFill>
              <a:latin typeface="Times New Roman" panose="02020603050405020304" pitchFamily="18" charset="0"/>
              <a:cs typeface="Times New Roman" panose="02020603050405020304" pitchFamily="18" charset="0"/>
            </a:endParaRPr>
          </a:p>
        </p:txBody>
      </p:sp>
      <p:sp>
        <p:nvSpPr>
          <p:cNvPr id="28" name="Прямоугольник 27"/>
          <p:cNvSpPr/>
          <p:nvPr/>
        </p:nvSpPr>
        <p:spPr>
          <a:xfrm>
            <a:off x="173421" y="3258165"/>
            <a:ext cx="3779562" cy="387713"/>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100" dirty="0" smtClean="0">
                <a:solidFill>
                  <a:schemeClr val="tx1"/>
                </a:solidFill>
                <a:latin typeface="Times New Roman" panose="02020603050405020304" pitchFamily="18" charset="0"/>
                <a:cs typeface="Times New Roman" panose="02020603050405020304" pitchFamily="18" charset="0"/>
              </a:rPr>
              <a:t>22 - </a:t>
            </a:r>
            <a:r>
              <a:rPr lang="ru-RU" sz="1100" dirty="0" smtClean="0">
                <a:solidFill>
                  <a:schemeClr val="tx1"/>
                </a:solidFill>
                <a:latin typeface="Times New Roman" panose="02020603050405020304" pitchFamily="18" charset="0"/>
                <a:cs typeface="Times New Roman" panose="02020603050405020304" pitchFamily="18" charset="0"/>
              </a:rPr>
              <a:t>десмургия</a:t>
            </a:r>
            <a:r>
              <a:rPr lang="ru-RU" sz="1100" dirty="0">
                <a:solidFill>
                  <a:schemeClr val="tx1"/>
                </a:solidFill>
                <a:latin typeface="Times New Roman" panose="02020603050405020304" pitchFamily="18" charset="0"/>
                <a:cs typeface="Times New Roman" panose="02020603050405020304" pitchFamily="18" charset="0"/>
              </a:rPr>
              <a:t>, иммобилизация, бандажи, ортопедические пособия;</a:t>
            </a:r>
          </a:p>
        </p:txBody>
      </p:sp>
      <p:sp>
        <p:nvSpPr>
          <p:cNvPr id="29" name="TextBox 28"/>
          <p:cNvSpPr txBox="1"/>
          <p:nvPr/>
        </p:nvSpPr>
        <p:spPr>
          <a:xfrm>
            <a:off x="197601" y="3665874"/>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217103" y="3242954"/>
            <a:ext cx="3779562" cy="521167"/>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100" dirty="0" smtClean="0">
                <a:solidFill>
                  <a:schemeClr val="tx1"/>
                </a:solidFill>
                <a:latin typeface="Times New Roman" panose="02020603050405020304" pitchFamily="18" charset="0"/>
                <a:cs typeface="Times New Roman" panose="02020603050405020304" pitchFamily="18" charset="0"/>
              </a:rPr>
              <a:t>23 - </a:t>
            </a:r>
            <a:r>
              <a:rPr lang="ru-RU" sz="1100" dirty="0" smtClean="0">
                <a:solidFill>
                  <a:schemeClr val="tx1"/>
                </a:solidFill>
                <a:latin typeface="Times New Roman" panose="02020603050405020304" pitchFamily="18" charset="0"/>
                <a:cs typeface="Times New Roman" panose="02020603050405020304" pitchFamily="18" charset="0"/>
              </a:rPr>
              <a:t>уход </a:t>
            </a:r>
            <a:r>
              <a:rPr lang="ru-RU" sz="1100" dirty="0">
                <a:solidFill>
                  <a:schemeClr val="tx1"/>
                </a:solidFill>
                <a:latin typeface="Times New Roman" panose="02020603050405020304" pitchFamily="18" charset="0"/>
                <a:cs typeface="Times New Roman" panose="02020603050405020304" pitchFamily="18" charset="0"/>
              </a:rPr>
              <a:t>за больными или отдельными анатомо-физиологическими элементами организма/ сестринский уход </a:t>
            </a:r>
          </a:p>
        </p:txBody>
      </p:sp>
      <p:sp>
        <p:nvSpPr>
          <p:cNvPr id="31" name="TextBox 30"/>
          <p:cNvSpPr txBox="1"/>
          <p:nvPr/>
        </p:nvSpPr>
        <p:spPr>
          <a:xfrm>
            <a:off x="4206984" y="3764121"/>
            <a:ext cx="1851659" cy="307777"/>
          </a:xfrm>
          <a:prstGeom prst="rect">
            <a:avLst/>
          </a:prstGeom>
          <a:noFill/>
        </p:spPr>
        <p:txBody>
          <a:bodyPr wrap="square" rtlCol="0">
            <a:spAutoFit/>
          </a:bodyPr>
          <a:lstStyle/>
          <a:p>
            <a:r>
              <a:rPr lang="ru-RU" sz="1400" i="1" dirty="0" smtClean="0">
                <a:latin typeface="Times New Roman" panose="02020603050405020304" pitchFamily="18" charset="0"/>
                <a:cs typeface="Times New Roman" panose="02020603050405020304" pitchFamily="18" charset="0"/>
              </a:rPr>
              <a:t>Примеры: </a:t>
            </a:r>
            <a:endParaRPr lang="ru-RU" sz="1400" i="1" dirty="0">
              <a:latin typeface="Times New Roman" panose="02020603050405020304" pitchFamily="18" charset="0"/>
              <a:cs typeface="Times New Roman" panose="02020603050405020304" pitchFamily="18" charset="0"/>
            </a:endParaRPr>
          </a:p>
        </p:txBody>
      </p:sp>
      <p:sp>
        <p:nvSpPr>
          <p:cNvPr id="32" name="Прямоугольник 31"/>
          <p:cNvSpPr/>
          <p:nvPr/>
        </p:nvSpPr>
        <p:spPr>
          <a:xfrm>
            <a:off x="173421" y="3960255"/>
            <a:ext cx="3755443" cy="44666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B22.01.002</a:t>
            </a:r>
            <a:r>
              <a:rPr lang="ru-RU" sz="1200" dirty="0">
                <a:solidFill>
                  <a:schemeClr val="tx1"/>
                </a:solidFill>
                <a:latin typeface="Times New Roman" panose="02020603050405020304" pitchFamily="18" charset="0"/>
                <a:cs typeface="Times New Roman" panose="02020603050405020304" pitchFamily="18" charset="0"/>
              </a:rPr>
              <a:t> - Наложение повязки при гнойных заболеваниях кожи и подкожной клетчатки</a:t>
            </a:r>
          </a:p>
        </p:txBody>
      </p:sp>
      <p:sp>
        <p:nvSpPr>
          <p:cNvPr id="33" name="Прямоугольник 32"/>
          <p:cNvSpPr/>
          <p:nvPr/>
        </p:nvSpPr>
        <p:spPr>
          <a:xfrm>
            <a:off x="173421" y="4547558"/>
            <a:ext cx="3779562" cy="44666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B22.03.007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Наложение корсета при патологии шейного отдела позвоночника</a:t>
            </a:r>
          </a:p>
        </p:txBody>
      </p:sp>
      <p:sp>
        <p:nvSpPr>
          <p:cNvPr id="34" name="Прямоугольник 33"/>
          <p:cNvSpPr/>
          <p:nvPr/>
        </p:nvSpPr>
        <p:spPr>
          <a:xfrm>
            <a:off x="173421" y="5134861"/>
            <a:ext cx="3779562" cy="44666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1200" b="1" dirty="0" smtClean="0">
                <a:solidFill>
                  <a:schemeClr val="tx1"/>
                </a:solidFill>
                <a:latin typeface="Times New Roman" panose="02020603050405020304" pitchFamily="18" charset="0"/>
                <a:cs typeface="Times New Roman" panose="02020603050405020304" pitchFamily="18" charset="0"/>
              </a:rPr>
              <a:t>B22.03.006</a:t>
            </a:r>
            <a:r>
              <a:rPr lang="ru-RU" sz="1200" dirty="0">
                <a:solidFill>
                  <a:schemeClr val="tx1"/>
                </a:solidFill>
                <a:latin typeface="Times New Roman" panose="02020603050405020304" pitchFamily="18" charset="0"/>
                <a:cs typeface="Times New Roman" panose="02020603050405020304" pitchFamily="18" charset="0"/>
              </a:rPr>
              <a:t> - Наложение шины при переломах костей</a:t>
            </a:r>
          </a:p>
        </p:txBody>
      </p:sp>
      <p:sp>
        <p:nvSpPr>
          <p:cNvPr id="35" name="Прямоугольник 34"/>
          <p:cNvSpPr/>
          <p:nvPr/>
        </p:nvSpPr>
        <p:spPr>
          <a:xfrm>
            <a:off x="4206984" y="4122495"/>
            <a:ext cx="3779568" cy="40547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a:solidFill>
                  <a:schemeClr val="tx1"/>
                </a:solidFill>
                <a:latin typeface="Times New Roman" panose="02020603050405020304" pitchFamily="18" charset="0"/>
                <a:cs typeface="Times New Roman" panose="02020603050405020304" pitchFamily="18" charset="0"/>
              </a:rPr>
              <a:t>В23.01.001</a:t>
            </a:r>
            <a:r>
              <a:rPr lang="ru-RU" sz="1200" dirty="0">
                <a:solidFill>
                  <a:schemeClr val="tx1"/>
                </a:solidFill>
                <a:latin typeface="Times New Roman" panose="02020603050405020304" pitchFamily="18" charset="0"/>
                <a:cs typeface="Times New Roman" panose="02020603050405020304" pitchFamily="18" charset="0"/>
              </a:rPr>
              <a:t> - Уход за кожей пациента</a:t>
            </a:r>
          </a:p>
        </p:txBody>
      </p:sp>
      <p:sp>
        <p:nvSpPr>
          <p:cNvPr id="36" name="Прямоугольник 35"/>
          <p:cNvSpPr/>
          <p:nvPr/>
        </p:nvSpPr>
        <p:spPr>
          <a:xfrm>
            <a:off x="4206984" y="4683606"/>
            <a:ext cx="3779568" cy="40547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a:solidFill>
                  <a:schemeClr val="tx1"/>
                </a:solidFill>
                <a:latin typeface="Times New Roman" panose="02020603050405020304" pitchFamily="18" charset="0"/>
                <a:cs typeface="Times New Roman" panose="02020603050405020304" pitchFamily="18" charset="0"/>
              </a:rPr>
              <a:t>В23.10.002</a:t>
            </a:r>
            <a:r>
              <a:rPr lang="ru-RU" sz="1200" dirty="0">
                <a:solidFill>
                  <a:schemeClr val="tx1"/>
                </a:solidFill>
                <a:latin typeface="Times New Roman" panose="02020603050405020304" pitchFamily="18" charset="0"/>
                <a:cs typeface="Times New Roman" panose="02020603050405020304" pitchFamily="18" charset="0"/>
              </a:rPr>
              <a:t> - Определение артериального давления</a:t>
            </a:r>
          </a:p>
        </p:txBody>
      </p:sp>
      <p:sp>
        <p:nvSpPr>
          <p:cNvPr id="37" name="Прямоугольник 36"/>
          <p:cNvSpPr/>
          <p:nvPr/>
        </p:nvSpPr>
        <p:spPr>
          <a:xfrm>
            <a:off x="4217103" y="5244717"/>
            <a:ext cx="3779568" cy="405474"/>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a:solidFill>
                  <a:schemeClr val="tx1"/>
                </a:solidFill>
                <a:latin typeface="Times New Roman" panose="02020603050405020304" pitchFamily="18" charset="0"/>
                <a:cs typeface="Times New Roman" panose="02020603050405020304" pitchFamily="18" charset="0"/>
              </a:rPr>
              <a:t>В23.12.001</a:t>
            </a:r>
            <a:r>
              <a:rPr lang="ru-RU" sz="1200" dirty="0">
                <a:solidFill>
                  <a:schemeClr val="tx1"/>
                </a:solidFill>
                <a:latin typeface="Times New Roman" panose="02020603050405020304" pitchFamily="18" charset="0"/>
                <a:cs typeface="Times New Roman" panose="02020603050405020304" pitchFamily="18" charset="0"/>
              </a:rPr>
              <a:t> - Уход за сосудистым катетером</a:t>
            </a:r>
          </a:p>
        </p:txBody>
      </p:sp>
    </p:spTree>
    <p:extLst>
      <p:ext uri="{BB962C8B-B14F-4D97-AF65-F5344CB8AC3E}">
        <p14:creationId xmlns:p14="http://schemas.microsoft.com/office/powerpoint/2010/main" val="241691177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1176</TotalTime>
  <Words>2505</Words>
  <Application>Microsoft Office PowerPoint</Application>
  <PresentationFormat>Широкоэкранный</PresentationFormat>
  <Paragraphs>330</Paragraphs>
  <Slides>13</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13</vt:i4>
      </vt:variant>
    </vt:vector>
  </HeadingPairs>
  <TitlesOfParts>
    <vt:vector size="18" baseType="lpstr">
      <vt:lpstr>Arial</vt:lpstr>
      <vt:lpstr>Calibri</vt:lpstr>
      <vt:lpstr>Calibri Light</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Жанат М. Сатанова</dc:creator>
  <cp:lastModifiedBy>Жанат М. Сатанова</cp:lastModifiedBy>
  <cp:revision>59</cp:revision>
  <dcterms:created xsi:type="dcterms:W3CDTF">2020-11-16T03:26:16Z</dcterms:created>
  <dcterms:modified xsi:type="dcterms:W3CDTF">2020-11-29T07:21:05Z</dcterms:modified>
</cp:coreProperties>
</file>